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sldIdLst>
    <p:sldId id="256" r:id="rId7"/>
    <p:sldId id="297" r:id="rId8"/>
    <p:sldId id="307" r:id="rId9"/>
    <p:sldId id="299" r:id="rId10"/>
    <p:sldId id="300" r:id="rId11"/>
    <p:sldId id="282" r:id="rId12"/>
    <p:sldId id="303" r:id="rId13"/>
    <p:sldId id="294" r:id="rId14"/>
    <p:sldId id="284" r:id="rId15"/>
    <p:sldId id="301" r:id="rId16"/>
    <p:sldId id="296" r:id="rId17"/>
    <p:sldId id="286" r:id="rId18"/>
    <p:sldId id="305" r:id="rId19"/>
    <p:sldId id="290" r:id="rId20"/>
    <p:sldId id="304" r:id="rId21"/>
    <p:sldId id="291" r:id="rId22"/>
    <p:sldId id="306" r:id="rId23"/>
    <p:sldId id="287" r:id="rId24"/>
    <p:sldId id="302" r:id="rId25"/>
    <p:sldId id="289" r:id="rId26"/>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B3F2"/>
    <a:srgbClr val="00ADEA"/>
    <a:srgbClr val="00CC00"/>
    <a:srgbClr val="9900CC"/>
    <a:srgbClr val="3366CC"/>
    <a:srgbClr val="F7E8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6" autoAdjust="0"/>
    <p:restoredTop sz="94694" autoAdjust="0"/>
  </p:normalViewPr>
  <p:slideViewPr>
    <p:cSldViewPr snapToGrid="0" snapToObjects="1">
      <p:cViewPr varScale="1">
        <p:scale>
          <a:sx n="70" d="100"/>
          <a:sy n="70" d="100"/>
        </p:scale>
        <p:origin x="330" y="72"/>
      </p:cViewPr>
      <p:guideLst>
        <p:guide orient="horz" pos="2160"/>
        <p:guide pos="2880"/>
      </p:guideLst>
    </p:cSldViewPr>
  </p:slideViewPr>
  <p:outlineViewPr>
    <p:cViewPr>
      <p:scale>
        <a:sx n="33" d="100"/>
        <a:sy n="33" d="100"/>
      </p:scale>
      <p:origin x="0" y="10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xalderhey.com\kdrive\Human%20Resources\Workforce%20Data\Workforce%20Reports\Gender%20Pay%20Gap%20Reporting\2023\411%20Gender%20Pay%20Gap%20Ordinary%20Pay%20by%20Person%20March%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xalderhey.com\kdrive\Human%20Resources\Workforce%20Data\Workforce%20Reports\Gender%20Pay%20Gap%20Reporting\2023\411%20Gender%20Pay%20Gap%20Ordinary%20Pay%20by%20Person%20March%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oleObject" Target="file:///\\xalderhey.com\kdrive\Human%20Resources\Workforce%20Data\Workforce%20Reports\Gender%20Pay%20Gap%20Reporting\2023\411%20Staff%20in%20Post%20Detail%2031032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xalderhey.com\kdrive\Human%20Resources\Workforce%20Data\Workforce%20Reports\Gender%20Pay%20Gap%20Reporting\2023\411%20Gender%20Pay%20Gap%20Ordinary%20Pay%20by%20Person%20AFC%20March%2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xalderhey.com\kdrive\Human%20Resources\Workforce%20Data\Workforce%20Reports\Gender%20Pay%20Gap%20Reporting\2023\411%20Gender%20Pay%20Gap%20Ordinary%20Pay%20by%20Person%20AFC%20March%202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xalderhey.com\kdrive\Human%20Resources\Workforce%20Data\Workforce%20Reports\Gender%20Pay%20Gap%20Reporting\2023\411%20Gender%20Pay%20Gap%20Ordinary%20Pay%20by%20Person%20Medic%20March%202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xalderhey.com\kdrive\Human%20Resources\Workforce%20Data\Workforce%20Reports\Gender%20Pay%20Gap%20Reporting\2023\411%20Gender%20Pay%20Gap%20Ordinary%20Pay%20by%20Person%20Medic%20March%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spPr>
        <a:solidFill>
          <a:schemeClr val="bg1">
            <a:lumMod val="95000"/>
          </a:schemeClr>
        </a:solidFill>
      </c:spPr>
    </c:floor>
    <c:sideWall>
      <c:thickness val="0"/>
    </c:sideWall>
    <c:backWall>
      <c:thickness val="0"/>
    </c:backWall>
    <c:plotArea>
      <c:layout/>
      <c:line3DChart>
        <c:grouping val="standard"/>
        <c:varyColors val="0"/>
        <c:ser>
          <c:idx val="0"/>
          <c:order val="0"/>
          <c:tx>
            <c:strRef>
              <c:f>GPG!$B$3</c:f>
              <c:strCache>
                <c:ptCount val="1"/>
                <c:pt idx="0">
                  <c:v>Avg. Hourly Rate</c:v>
                </c:pt>
              </c:strCache>
            </c:strRef>
          </c:tx>
          <c:spPr>
            <a:ln w="25400">
              <a:noFill/>
            </a:ln>
          </c:spPr>
          <c:cat>
            <c:strRef>
              <c:f>GPG!$A$4:$A$5</c:f>
              <c:strCache>
                <c:ptCount val="2"/>
                <c:pt idx="0">
                  <c:v>2021/2022</c:v>
                </c:pt>
                <c:pt idx="1">
                  <c:v>2022/2023</c:v>
                </c:pt>
              </c:strCache>
            </c:strRef>
          </c:cat>
          <c:val>
            <c:numRef>
              <c:f>GPG!$B$4:$B$5</c:f>
              <c:numCache>
                <c:formatCode>0.00%</c:formatCode>
                <c:ptCount val="2"/>
                <c:pt idx="0">
                  <c:v>0.27239999999999998</c:v>
                </c:pt>
                <c:pt idx="1">
                  <c:v>0.27063785373631999</c:v>
                </c:pt>
              </c:numCache>
            </c:numRef>
          </c:val>
          <c:smooth val="0"/>
          <c:extLst>
            <c:ext xmlns:c16="http://schemas.microsoft.com/office/drawing/2014/chart" uri="{C3380CC4-5D6E-409C-BE32-E72D297353CC}">
              <c16:uniqueId val="{00000000-34AF-4205-98A6-FA4C358DA4F6}"/>
            </c:ext>
          </c:extLst>
        </c:ser>
        <c:ser>
          <c:idx val="1"/>
          <c:order val="1"/>
          <c:tx>
            <c:strRef>
              <c:f>GPG!$C$3</c:f>
              <c:strCache>
                <c:ptCount val="1"/>
                <c:pt idx="0">
                  <c:v>Median Hourly Rate</c:v>
                </c:pt>
              </c:strCache>
            </c:strRef>
          </c:tx>
          <c:spPr>
            <a:ln w="25400">
              <a:noFill/>
            </a:ln>
          </c:spPr>
          <c:cat>
            <c:strRef>
              <c:f>GPG!$A$4:$A$5</c:f>
              <c:strCache>
                <c:ptCount val="2"/>
                <c:pt idx="0">
                  <c:v>2021/2022</c:v>
                </c:pt>
                <c:pt idx="1">
                  <c:v>2022/2023</c:v>
                </c:pt>
              </c:strCache>
            </c:strRef>
          </c:cat>
          <c:val>
            <c:numRef>
              <c:f>GPG!$C$4:$C$5</c:f>
              <c:numCache>
                <c:formatCode>0.00%</c:formatCode>
                <c:ptCount val="2"/>
                <c:pt idx="0">
                  <c:v>0.19350000000000001</c:v>
                </c:pt>
                <c:pt idx="1">
                  <c:v>0.190907310216098</c:v>
                </c:pt>
              </c:numCache>
            </c:numRef>
          </c:val>
          <c:smooth val="0"/>
          <c:extLst>
            <c:ext xmlns:c16="http://schemas.microsoft.com/office/drawing/2014/chart" uri="{C3380CC4-5D6E-409C-BE32-E72D297353CC}">
              <c16:uniqueId val="{00000001-34AF-4205-98A6-FA4C358DA4F6}"/>
            </c:ext>
          </c:extLst>
        </c:ser>
        <c:dLbls>
          <c:showLegendKey val="0"/>
          <c:showVal val="0"/>
          <c:showCatName val="0"/>
          <c:showSerName val="0"/>
          <c:showPercent val="0"/>
          <c:showBubbleSize val="0"/>
        </c:dLbls>
        <c:axId val="266949760"/>
        <c:axId val="266951296"/>
        <c:axId val="266864384"/>
      </c:line3DChart>
      <c:catAx>
        <c:axId val="266949760"/>
        <c:scaling>
          <c:orientation val="minMax"/>
        </c:scaling>
        <c:delete val="0"/>
        <c:axPos val="b"/>
        <c:numFmt formatCode="General" sourceLinked="0"/>
        <c:majorTickMark val="none"/>
        <c:minorTickMark val="none"/>
        <c:tickLblPos val="nextTo"/>
        <c:txPr>
          <a:bodyPr/>
          <a:lstStyle/>
          <a:p>
            <a:pPr>
              <a:defRPr b="1">
                <a:solidFill>
                  <a:schemeClr val="bg1"/>
                </a:solidFill>
              </a:defRPr>
            </a:pPr>
            <a:endParaRPr lang="en-US"/>
          </a:p>
        </c:txPr>
        <c:crossAx val="266951296"/>
        <c:crosses val="autoZero"/>
        <c:auto val="1"/>
        <c:lblAlgn val="ctr"/>
        <c:lblOffset val="100"/>
        <c:noMultiLvlLbl val="0"/>
      </c:catAx>
      <c:valAx>
        <c:axId val="266951296"/>
        <c:scaling>
          <c:orientation val="minMax"/>
          <c:max val="0.35000000000000003"/>
          <c:min val="0.1"/>
        </c:scaling>
        <c:delete val="0"/>
        <c:axPos val="l"/>
        <c:majorGridlines>
          <c:spPr>
            <a:ln>
              <a:solidFill>
                <a:schemeClr val="bg1">
                  <a:lumMod val="85000"/>
                </a:schemeClr>
              </a:solidFill>
            </a:ln>
          </c:spPr>
        </c:majorGridlines>
        <c:numFmt formatCode="0.00%" sourceLinked="1"/>
        <c:majorTickMark val="none"/>
        <c:minorTickMark val="none"/>
        <c:tickLblPos val="nextTo"/>
        <c:spPr>
          <a:noFill/>
        </c:spPr>
        <c:txPr>
          <a:bodyPr/>
          <a:lstStyle/>
          <a:p>
            <a:pPr>
              <a:defRPr b="1">
                <a:solidFill>
                  <a:schemeClr val="bg1"/>
                </a:solidFill>
              </a:defRPr>
            </a:pPr>
            <a:endParaRPr lang="en-US"/>
          </a:p>
        </c:txPr>
        <c:crossAx val="266949760"/>
        <c:crosses val="autoZero"/>
        <c:crossBetween val="between"/>
        <c:majorUnit val="5.000000000000001E-2"/>
      </c:valAx>
      <c:serAx>
        <c:axId val="266864384"/>
        <c:scaling>
          <c:orientation val="minMax"/>
        </c:scaling>
        <c:delete val="1"/>
        <c:axPos val="b"/>
        <c:majorTickMark val="none"/>
        <c:minorTickMark val="none"/>
        <c:tickLblPos val="nextTo"/>
        <c:crossAx val="266951296"/>
        <c:crosses val="autoZero"/>
      </c:serAx>
      <c:dTable>
        <c:showHorzBorder val="1"/>
        <c:showVertBorder val="1"/>
        <c:showOutline val="1"/>
        <c:showKeys val="1"/>
        <c:spPr>
          <a:effectLst/>
        </c:spPr>
        <c:txPr>
          <a:bodyPr/>
          <a:lstStyle/>
          <a:p>
            <a:pPr rtl="0">
              <a:defRPr b="1">
                <a:solidFill>
                  <a:schemeClr val="bg1"/>
                </a:solidFill>
              </a:defRPr>
            </a:pPr>
            <a:endParaRPr lang="en-US"/>
          </a:p>
        </c:txPr>
      </c:dTable>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8420151420636E-2"/>
          <c:y val="0.10940625595607061"/>
          <c:w val="0.91134833636332768"/>
          <c:h val="0.78107101381836996"/>
        </c:manualLayout>
      </c:layout>
      <c:barChart>
        <c:barDir val="col"/>
        <c:grouping val="percentStacked"/>
        <c:varyColors val="0"/>
        <c:ser>
          <c:idx val="1"/>
          <c:order val="1"/>
          <c:tx>
            <c:strRef>
              <c:f>'MF in Quartile'!$B$3</c:f>
              <c:strCache>
                <c:ptCount val="1"/>
                <c:pt idx="0">
                  <c:v>Female %</c:v>
                </c:pt>
              </c:strCache>
            </c:strRef>
          </c:tx>
          <c:spPr>
            <a:solidFill>
              <a:srgbClr val="FF0066"/>
            </a:solidFill>
            <a:ln>
              <a:solidFill>
                <a:schemeClr val="accent1">
                  <a:lumMod val="20000"/>
                  <a:lumOff val="80000"/>
                </a:schemeClr>
              </a:solidFill>
            </a:ln>
          </c:spPr>
          <c:invertIfNegative val="0"/>
          <c:val>
            <c:numRef>
              <c:f>'MF in Quartile'!$B$4:$B$7</c:f>
              <c:numCache>
                <c:formatCode>0.00</c:formatCode>
                <c:ptCount val="4"/>
                <c:pt idx="0">
                  <c:v>82.226762002042904</c:v>
                </c:pt>
                <c:pt idx="1">
                  <c:v>90.406976744186096</c:v>
                </c:pt>
                <c:pt idx="2">
                  <c:v>87.872763419483107</c:v>
                </c:pt>
                <c:pt idx="3">
                  <c:v>69.582504970178903</c:v>
                </c:pt>
              </c:numCache>
            </c:numRef>
          </c:val>
          <c:extLst>
            <c:ext xmlns:c16="http://schemas.microsoft.com/office/drawing/2014/chart" uri="{C3380CC4-5D6E-409C-BE32-E72D297353CC}">
              <c16:uniqueId val="{00000000-2D58-4E6A-8634-ED11644C7756}"/>
            </c:ext>
          </c:extLst>
        </c:ser>
        <c:ser>
          <c:idx val="2"/>
          <c:order val="2"/>
          <c:tx>
            <c:strRef>
              <c:f>'MF in Quartile'!$C$3</c:f>
              <c:strCache>
                <c:ptCount val="1"/>
                <c:pt idx="0">
                  <c:v>Male %</c:v>
                </c:pt>
              </c:strCache>
            </c:strRef>
          </c:tx>
          <c:spPr>
            <a:solidFill>
              <a:schemeClr val="accent1">
                <a:lumMod val="20000"/>
                <a:lumOff val="80000"/>
              </a:schemeClr>
            </a:solidFill>
          </c:spPr>
          <c:invertIfNegative val="0"/>
          <c:dPt>
            <c:idx val="0"/>
            <c:invertIfNegative val="0"/>
            <c:bubble3D val="0"/>
            <c:spPr>
              <a:solidFill>
                <a:schemeClr val="accent5">
                  <a:lumMod val="20000"/>
                  <a:lumOff val="80000"/>
                </a:schemeClr>
              </a:solidFill>
            </c:spPr>
            <c:extLst>
              <c:ext xmlns:c16="http://schemas.microsoft.com/office/drawing/2014/chart" uri="{C3380CC4-5D6E-409C-BE32-E72D297353CC}">
                <c16:uniqueId val="{00000000-36E9-F84D-8C6C-96C5D54CD459}"/>
              </c:ext>
            </c:extLst>
          </c:dPt>
          <c:dPt>
            <c:idx val="1"/>
            <c:invertIfNegative val="0"/>
            <c:bubble3D val="0"/>
            <c:spPr>
              <a:solidFill>
                <a:schemeClr val="accent5">
                  <a:lumMod val="20000"/>
                  <a:lumOff val="80000"/>
                </a:schemeClr>
              </a:solidFill>
            </c:spPr>
            <c:extLst>
              <c:ext xmlns:c16="http://schemas.microsoft.com/office/drawing/2014/chart" uri="{C3380CC4-5D6E-409C-BE32-E72D297353CC}">
                <c16:uniqueId val="{00000001-36E9-F84D-8C6C-96C5D54CD459}"/>
              </c:ext>
            </c:extLst>
          </c:dPt>
          <c:dPt>
            <c:idx val="2"/>
            <c:invertIfNegative val="0"/>
            <c:bubble3D val="0"/>
            <c:spPr>
              <a:solidFill>
                <a:schemeClr val="accent5">
                  <a:lumMod val="20000"/>
                  <a:lumOff val="80000"/>
                </a:schemeClr>
              </a:solidFill>
            </c:spPr>
            <c:extLst>
              <c:ext xmlns:c16="http://schemas.microsoft.com/office/drawing/2014/chart" uri="{C3380CC4-5D6E-409C-BE32-E72D297353CC}">
                <c16:uniqueId val="{00000002-36E9-F84D-8C6C-96C5D54CD459}"/>
              </c:ext>
            </c:extLst>
          </c:dPt>
          <c:dPt>
            <c:idx val="3"/>
            <c:invertIfNegative val="0"/>
            <c:bubble3D val="0"/>
            <c:spPr>
              <a:solidFill>
                <a:schemeClr val="accent5">
                  <a:lumMod val="20000"/>
                  <a:lumOff val="80000"/>
                </a:schemeClr>
              </a:solidFill>
            </c:spPr>
            <c:extLst>
              <c:ext xmlns:c16="http://schemas.microsoft.com/office/drawing/2014/chart" uri="{C3380CC4-5D6E-409C-BE32-E72D297353CC}">
                <c16:uniqueId val="{00000003-36E9-F84D-8C6C-96C5D54CD459}"/>
              </c:ext>
            </c:extLst>
          </c:dPt>
          <c:val>
            <c:numRef>
              <c:f>'MF in Quartile'!$C$4:$C$7</c:f>
              <c:numCache>
                <c:formatCode>0.00</c:formatCode>
                <c:ptCount val="4"/>
                <c:pt idx="0">
                  <c:v>17.7732379979571</c:v>
                </c:pt>
                <c:pt idx="1">
                  <c:v>9.5930232558139501</c:v>
                </c:pt>
                <c:pt idx="2">
                  <c:v>12.1272365805169</c:v>
                </c:pt>
                <c:pt idx="3">
                  <c:v>30.417495029821101</c:v>
                </c:pt>
              </c:numCache>
            </c:numRef>
          </c:val>
          <c:extLst xmlns:c15="http://schemas.microsoft.com/office/drawing/2012/chart">
            <c:ext xmlns:c16="http://schemas.microsoft.com/office/drawing/2014/chart" uri="{C3380CC4-5D6E-409C-BE32-E72D297353CC}">
              <c16:uniqueId val="{00000001-2D58-4E6A-8634-ED11644C7756}"/>
            </c:ext>
          </c:extLst>
        </c:ser>
        <c:dLbls>
          <c:showLegendKey val="0"/>
          <c:showVal val="0"/>
          <c:showCatName val="0"/>
          <c:showSerName val="0"/>
          <c:showPercent val="0"/>
          <c:showBubbleSize val="0"/>
        </c:dLbls>
        <c:gapWidth val="150"/>
        <c:overlap val="100"/>
        <c:axId val="223283456"/>
        <c:axId val="223341184"/>
        <c:extLst>
          <c:ext xmlns:c15="http://schemas.microsoft.com/office/drawing/2012/chart" uri="{02D57815-91ED-43cb-92C2-25804820EDAC}">
            <c15:filteredBarSeries>
              <c15:ser>
                <c:idx val="0"/>
                <c:order val="0"/>
                <c:tx>
                  <c:strRef>
                    <c:extLst>
                      <c:ext uri="{02D57815-91ED-43cb-92C2-25804820EDAC}">
                        <c15:formulaRef>
                          <c15:sqref>'MF in Quartile'!$A$3</c15:sqref>
                        </c15:formulaRef>
                      </c:ext>
                    </c:extLst>
                    <c:strCache>
                      <c:ptCount val="1"/>
                      <c:pt idx="0">
                        <c:v>Quartile</c:v>
                      </c:pt>
                    </c:strCache>
                  </c:strRef>
                </c:tx>
                <c:spPr>
                  <a:solidFill>
                    <a:srgbClr val="FF0066"/>
                  </a:solidFill>
                  <a:ln>
                    <a:solidFill>
                      <a:srgbClr val="FF0066"/>
                    </a:solidFill>
                  </a:ln>
                </c:spPr>
                <c:invertIfNegative val="0"/>
                <c:val>
                  <c:numRef>
                    <c:extLst>
                      <c:ext uri="{02D57815-91ED-43cb-92C2-25804820EDAC}">
                        <c15:formulaRef>
                          <c15:sqref>'MF in Quartile'!$A$4:$A$7</c15:sqref>
                        </c15:formulaRef>
                      </c:ext>
                    </c:extLst>
                    <c:numCache>
                      <c:formatCode>0</c:formatCode>
                      <c:ptCount val="4"/>
                      <c:pt idx="0">
                        <c:v>1</c:v>
                      </c:pt>
                      <c:pt idx="1">
                        <c:v>2</c:v>
                      </c:pt>
                      <c:pt idx="2">
                        <c:v>3</c:v>
                      </c:pt>
                      <c:pt idx="3">
                        <c:v>4</c:v>
                      </c:pt>
                    </c:numCache>
                  </c:numRef>
                </c:val>
                <c:extLst>
                  <c:ext xmlns:c16="http://schemas.microsoft.com/office/drawing/2014/chart" uri="{C3380CC4-5D6E-409C-BE32-E72D297353CC}">
                    <c16:uniqueId val="{00000002-2D58-4E6A-8634-ED11644C7756}"/>
                  </c:ext>
                </c:extLst>
              </c15:ser>
            </c15:filteredBarSeries>
          </c:ext>
        </c:extLst>
      </c:barChart>
      <c:catAx>
        <c:axId val="223283456"/>
        <c:scaling>
          <c:orientation val="minMax"/>
        </c:scaling>
        <c:delete val="0"/>
        <c:axPos val="b"/>
        <c:numFmt formatCode="0" sourceLinked="1"/>
        <c:majorTickMark val="out"/>
        <c:minorTickMark val="none"/>
        <c:tickLblPos val="nextTo"/>
        <c:txPr>
          <a:bodyPr/>
          <a:lstStyle/>
          <a:p>
            <a:pPr>
              <a:defRPr>
                <a:solidFill>
                  <a:schemeClr val="bg1"/>
                </a:solidFill>
              </a:defRPr>
            </a:pPr>
            <a:endParaRPr lang="en-US"/>
          </a:p>
        </c:txPr>
        <c:crossAx val="223341184"/>
        <c:crosses val="autoZero"/>
        <c:auto val="1"/>
        <c:lblAlgn val="ctr"/>
        <c:lblOffset val="100"/>
        <c:noMultiLvlLbl val="0"/>
      </c:catAx>
      <c:valAx>
        <c:axId val="223341184"/>
        <c:scaling>
          <c:orientation val="minMax"/>
        </c:scaling>
        <c:delete val="0"/>
        <c:axPos val="l"/>
        <c:majorGridlines/>
        <c:numFmt formatCode="0%" sourceLinked="1"/>
        <c:majorTickMark val="out"/>
        <c:minorTickMark val="none"/>
        <c:tickLblPos val="nextTo"/>
        <c:txPr>
          <a:bodyPr/>
          <a:lstStyle/>
          <a:p>
            <a:pPr>
              <a:defRPr>
                <a:solidFill>
                  <a:schemeClr val="bg1"/>
                </a:solidFill>
              </a:defRPr>
            </a:pPr>
            <a:endParaRPr lang="en-US"/>
          </a:p>
        </c:txPr>
        <c:crossAx val="223283456"/>
        <c:crosses val="autoZero"/>
        <c:crossBetween val="between"/>
        <c:majorUnit val="0.2"/>
      </c:valAx>
    </c:plotArea>
    <c:legend>
      <c:legendPos val="b"/>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'GPG Bonus M&amp;D CEA'!$C$9</c:f>
              <c:strCache>
                <c:ptCount val="1"/>
                <c:pt idx="0">
                  <c:v>Avg.</c:v>
                </c:pt>
              </c:strCache>
            </c:strRef>
          </c:tx>
          <c:spPr>
            <a:solidFill>
              <a:schemeClr val="accent4">
                <a:lumMod val="60000"/>
                <a:lumOff val="40000"/>
              </a:schemeClr>
            </a:solidFill>
          </c:spPr>
          <c:invertIfNegative val="0"/>
          <c:cat>
            <c:strRef>
              <c:f>'GPG Bonus M&amp;D CEA'!$B$10:$B$11</c:f>
              <c:strCache>
                <c:ptCount val="2"/>
                <c:pt idx="0">
                  <c:v>2021/2022</c:v>
                </c:pt>
                <c:pt idx="1">
                  <c:v>2022/2023</c:v>
                </c:pt>
              </c:strCache>
            </c:strRef>
          </c:cat>
          <c:val>
            <c:numRef>
              <c:f>'GPG Bonus M&amp;D CEA'!$C$10:$C$11</c:f>
              <c:numCache>
                <c:formatCode>0.00</c:formatCode>
                <c:ptCount val="2"/>
                <c:pt idx="0">
                  <c:v>28.7</c:v>
                </c:pt>
                <c:pt idx="1">
                  <c:v>17.54</c:v>
                </c:pt>
              </c:numCache>
            </c:numRef>
          </c:val>
          <c:extLst>
            <c:ext xmlns:c16="http://schemas.microsoft.com/office/drawing/2014/chart" uri="{C3380CC4-5D6E-409C-BE32-E72D297353CC}">
              <c16:uniqueId val="{00000000-A010-4C21-A3CB-146D09DB4BD1}"/>
            </c:ext>
          </c:extLst>
        </c:ser>
        <c:dLbls>
          <c:showLegendKey val="0"/>
          <c:showVal val="0"/>
          <c:showCatName val="0"/>
          <c:showSerName val="0"/>
          <c:showPercent val="0"/>
          <c:showBubbleSize val="0"/>
        </c:dLbls>
        <c:gapWidth val="150"/>
        <c:axId val="266949760"/>
        <c:axId val="266951296"/>
      </c:barChart>
      <c:lineChart>
        <c:grouping val="standard"/>
        <c:varyColors val="0"/>
        <c:ser>
          <c:idx val="1"/>
          <c:order val="1"/>
          <c:tx>
            <c:strRef>
              <c:f>'GPG Bonus M&amp;D CEA'!$D$9</c:f>
              <c:strCache>
                <c:ptCount val="1"/>
                <c:pt idx="0">
                  <c:v>Median</c:v>
                </c:pt>
              </c:strCache>
            </c:strRef>
          </c:tx>
          <c:spPr>
            <a:ln w="107950">
              <a:solidFill>
                <a:srgbClr val="FF0000"/>
              </a:solidFill>
            </a:ln>
          </c:spPr>
          <c:marker>
            <c:symbol val="none"/>
          </c:marker>
          <c:cat>
            <c:strRef>
              <c:f>'GPG Bonus M&amp;D CEA'!$B$10:$B$11</c:f>
              <c:strCache>
                <c:ptCount val="2"/>
                <c:pt idx="0">
                  <c:v>2021/2022</c:v>
                </c:pt>
                <c:pt idx="1">
                  <c:v>2022/2023</c:v>
                </c:pt>
              </c:strCache>
            </c:strRef>
          </c:cat>
          <c:val>
            <c:numRef>
              <c:f>'GPG Bonus M&amp;D CEA'!$D$10:$D$11</c:f>
              <c:numCache>
                <c:formatCode>0.00</c:formatCode>
                <c:ptCount val="2"/>
                <c:pt idx="0">
                  <c:v>0</c:v>
                </c:pt>
                <c:pt idx="1">
                  <c:v>0</c:v>
                </c:pt>
              </c:numCache>
            </c:numRef>
          </c:val>
          <c:smooth val="0"/>
          <c:extLst>
            <c:ext xmlns:c16="http://schemas.microsoft.com/office/drawing/2014/chart" uri="{C3380CC4-5D6E-409C-BE32-E72D297353CC}">
              <c16:uniqueId val="{00000001-A010-4C21-A3CB-146D09DB4BD1}"/>
            </c:ext>
          </c:extLst>
        </c:ser>
        <c:dLbls>
          <c:showLegendKey val="0"/>
          <c:showVal val="0"/>
          <c:showCatName val="0"/>
          <c:showSerName val="0"/>
          <c:showPercent val="0"/>
          <c:showBubbleSize val="0"/>
        </c:dLbls>
        <c:marker val="1"/>
        <c:smooth val="0"/>
        <c:axId val="266949760"/>
        <c:axId val="266951296"/>
      </c:lineChart>
      <c:catAx>
        <c:axId val="266949760"/>
        <c:scaling>
          <c:orientation val="minMax"/>
        </c:scaling>
        <c:delete val="0"/>
        <c:axPos val="b"/>
        <c:numFmt formatCode="General" sourceLinked="0"/>
        <c:majorTickMark val="none"/>
        <c:minorTickMark val="none"/>
        <c:tickLblPos val="nextTo"/>
        <c:txPr>
          <a:bodyPr/>
          <a:lstStyle/>
          <a:p>
            <a:pPr>
              <a:defRPr b="1"/>
            </a:pPr>
            <a:endParaRPr lang="en-US"/>
          </a:p>
        </c:txPr>
        <c:crossAx val="266951296"/>
        <c:crosses val="autoZero"/>
        <c:auto val="1"/>
        <c:lblAlgn val="ctr"/>
        <c:lblOffset val="100"/>
        <c:noMultiLvlLbl val="0"/>
      </c:catAx>
      <c:valAx>
        <c:axId val="266951296"/>
        <c:scaling>
          <c:orientation val="minMax"/>
          <c:max val="30"/>
        </c:scaling>
        <c:delete val="0"/>
        <c:axPos val="l"/>
        <c:majorGridlines>
          <c:spPr>
            <a:ln>
              <a:solidFill>
                <a:schemeClr val="bg1">
                  <a:lumMod val="85000"/>
                </a:schemeClr>
              </a:solidFill>
            </a:ln>
          </c:spPr>
        </c:majorGridlines>
        <c:numFmt formatCode="0.00" sourceLinked="1"/>
        <c:majorTickMark val="none"/>
        <c:minorTickMark val="none"/>
        <c:tickLblPos val="nextTo"/>
        <c:txPr>
          <a:bodyPr/>
          <a:lstStyle/>
          <a:p>
            <a:pPr>
              <a:defRPr b="1">
                <a:solidFill>
                  <a:schemeClr val="tx1"/>
                </a:solidFill>
              </a:defRPr>
            </a:pPr>
            <a:endParaRPr lang="en-US"/>
          </a:p>
        </c:txPr>
        <c:crossAx val="266949760"/>
        <c:crosses val="autoZero"/>
        <c:crossBetween val="between"/>
        <c:majorUnit val="10"/>
      </c:valAx>
      <c:dTable>
        <c:showHorzBorder val="1"/>
        <c:showVertBorder val="1"/>
        <c:showOutline val="1"/>
        <c:showKeys val="1"/>
        <c:spPr>
          <a:effectLst/>
        </c:spPr>
        <c:txPr>
          <a:bodyPr/>
          <a:lstStyle/>
          <a:p>
            <a:pPr rtl="0">
              <a:defRPr b="1"/>
            </a:pPr>
            <a:endParaRPr lang="en-US"/>
          </a:p>
        </c:txPr>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'GPG Bonus M&amp;D CEA'!$K$2</c:f>
              <c:strCache>
                <c:ptCount val="1"/>
                <c:pt idx="0">
                  <c:v>Employees Paid Bonus</c:v>
                </c:pt>
              </c:strCache>
            </c:strRef>
          </c:tx>
          <c:spPr>
            <a:solidFill>
              <a:srgbClr val="F85281"/>
            </a:solidFill>
          </c:spPr>
          <c:invertIfNegative val="0"/>
          <c:dPt>
            <c:idx val="0"/>
            <c:invertIfNegative val="0"/>
            <c:bubble3D val="0"/>
            <c:extLst>
              <c:ext xmlns:c16="http://schemas.microsoft.com/office/drawing/2014/chart" uri="{C3380CC4-5D6E-409C-BE32-E72D297353CC}">
                <c16:uniqueId val="{00000000-2C5F-463D-A433-4C84F67053C4}"/>
              </c:ext>
            </c:extLst>
          </c:dPt>
          <c:dPt>
            <c:idx val="1"/>
            <c:invertIfNegative val="0"/>
            <c:bubble3D val="0"/>
            <c:spPr>
              <a:solidFill>
                <a:schemeClr val="accent1">
                  <a:lumMod val="20000"/>
                  <a:lumOff val="80000"/>
                </a:schemeClr>
              </a:solidFill>
            </c:spPr>
            <c:extLst>
              <c:ext xmlns:c16="http://schemas.microsoft.com/office/drawing/2014/chart" uri="{C3380CC4-5D6E-409C-BE32-E72D297353CC}">
                <c16:uniqueId val="{00000002-2C5F-463D-A433-4C84F67053C4}"/>
              </c:ext>
            </c:extLst>
          </c:dPt>
          <c:dPt>
            <c:idx val="2"/>
            <c:invertIfNegative val="0"/>
            <c:bubble3D val="0"/>
            <c:extLst>
              <c:ext xmlns:c16="http://schemas.microsoft.com/office/drawing/2014/chart" uri="{C3380CC4-5D6E-409C-BE32-E72D297353CC}">
                <c16:uniqueId val="{00000003-2C5F-463D-A433-4C84F67053C4}"/>
              </c:ext>
            </c:extLst>
          </c:dPt>
          <c:dPt>
            <c:idx val="3"/>
            <c:invertIfNegative val="0"/>
            <c:bubble3D val="0"/>
            <c:spPr>
              <a:solidFill>
                <a:schemeClr val="accent1">
                  <a:lumMod val="20000"/>
                  <a:lumOff val="80000"/>
                </a:schemeClr>
              </a:solidFill>
            </c:spPr>
            <c:extLst>
              <c:ext xmlns:c16="http://schemas.microsoft.com/office/drawing/2014/chart" uri="{C3380CC4-5D6E-409C-BE32-E72D297353CC}">
                <c16:uniqueId val="{00000005-2C5F-463D-A433-4C84F67053C4}"/>
              </c:ext>
            </c:extLst>
          </c:dPt>
          <c:cat>
            <c:strRef>
              <c:f>'GPG Bonus M&amp;D CEA'!$J$3:$J$6</c:f>
              <c:strCache>
                <c:ptCount val="4"/>
                <c:pt idx="0">
                  <c:v>2022 Female</c:v>
                </c:pt>
                <c:pt idx="1">
                  <c:v>2022 Male</c:v>
                </c:pt>
                <c:pt idx="2">
                  <c:v>2023 Female</c:v>
                </c:pt>
                <c:pt idx="3">
                  <c:v>2023 Male</c:v>
                </c:pt>
              </c:strCache>
            </c:strRef>
          </c:cat>
          <c:val>
            <c:numRef>
              <c:f>'GPG Bonus M&amp;D CEA'!$K$3:$K$6</c:f>
              <c:numCache>
                <c:formatCode>General</c:formatCode>
                <c:ptCount val="4"/>
                <c:pt idx="0">
                  <c:v>35</c:v>
                </c:pt>
                <c:pt idx="1">
                  <c:v>54</c:v>
                </c:pt>
                <c:pt idx="2">
                  <c:v>111</c:v>
                </c:pt>
                <c:pt idx="3">
                  <c:v>114</c:v>
                </c:pt>
              </c:numCache>
            </c:numRef>
          </c:val>
          <c:extLst>
            <c:ext xmlns:c16="http://schemas.microsoft.com/office/drawing/2014/chart" uri="{C3380CC4-5D6E-409C-BE32-E72D297353CC}">
              <c16:uniqueId val="{00000006-2C5F-463D-A433-4C84F67053C4}"/>
            </c:ext>
          </c:extLst>
        </c:ser>
        <c:dLbls>
          <c:showLegendKey val="0"/>
          <c:showVal val="0"/>
          <c:showCatName val="0"/>
          <c:showSerName val="0"/>
          <c:showPercent val="0"/>
          <c:showBubbleSize val="0"/>
        </c:dLbls>
        <c:gapWidth val="150"/>
        <c:axId val="195842816"/>
        <c:axId val="195844352"/>
      </c:barChart>
      <c:lineChart>
        <c:grouping val="standard"/>
        <c:varyColors val="0"/>
        <c:ser>
          <c:idx val="1"/>
          <c:order val="1"/>
          <c:tx>
            <c:strRef>
              <c:f>'GPG Bonus M&amp;D CEA'!$L$2</c:f>
              <c:strCache>
                <c:ptCount val="1"/>
                <c:pt idx="0">
                  <c:v>Total Relevant Employees</c:v>
                </c:pt>
              </c:strCache>
            </c:strRef>
          </c:tx>
          <c:spPr>
            <a:ln>
              <a:noFill/>
            </a:ln>
          </c:spPr>
          <c:marker>
            <c:symbol val="dash"/>
            <c:size val="25"/>
            <c:spPr>
              <a:solidFill>
                <a:schemeClr val="accent1"/>
              </a:solidFill>
              <a:ln>
                <a:solidFill>
                  <a:schemeClr val="tx2"/>
                </a:solidFill>
              </a:ln>
            </c:spPr>
          </c:marker>
          <c:cat>
            <c:strRef>
              <c:f>'GPG Bonus M&amp;D CEA'!$J$3:$J$6</c:f>
              <c:strCache>
                <c:ptCount val="4"/>
                <c:pt idx="0">
                  <c:v>2022 Female</c:v>
                </c:pt>
                <c:pt idx="1">
                  <c:v>2022 Male</c:v>
                </c:pt>
                <c:pt idx="2">
                  <c:v>2023 Female</c:v>
                </c:pt>
                <c:pt idx="3">
                  <c:v>2023 Male</c:v>
                </c:pt>
              </c:strCache>
            </c:strRef>
          </c:cat>
          <c:val>
            <c:numRef>
              <c:f>'GPG Bonus M&amp;D CEA'!$L$3:$L$6</c:f>
              <c:numCache>
                <c:formatCode>General</c:formatCode>
                <c:ptCount val="4"/>
                <c:pt idx="0">
                  <c:v>110</c:v>
                </c:pt>
                <c:pt idx="1">
                  <c:v>106</c:v>
                </c:pt>
                <c:pt idx="2">
                  <c:v>111</c:v>
                </c:pt>
                <c:pt idx="3">
                  <c:v>114</c:v>
                </c:pt>
              </c:numCache>
            </c:numRef>
          </c:val>
          <c:smooth val="0"/>
          <c:extLst>
            <c:ext xmlns:c16="http://schemas.microsoft.com/office/drawing/2014/chart" uri="{C3380CC4-5D6E-409C-BE32-E72D297353CC}">
              <c16:uniqueId val="{00000007-2C5F-463D-A433-4C84F67053C4}"/>
            </c:ext>
          </c:extLst>
        </c:ser>
        <c:dLbls>
          <c:showLegendKey val="0"/>
          <c:showVal val="0"/>
          <c:showCatName val="0"/>
          <c:showSerName val="0"/>
          <c:showPercent val="0"/>
          <c:showBubbleSize val="0"/>
        </c:dLbls>
        <c:marker val="1"/>
        <c:smooth val="0"/>
        <c:axId val="199829360"/>
        <c:axId val="2069537760"/>
      </c:lineChart>
      <c:catAx>
        <c:axId val="195842816"/>
        <c:scaling>
          <c:orientation val="minMax"/>
        </c:scaling>
        <c:delete val="0"/>
        <c:axPos val="b"/>
        <c:numFmt formatCode="General" sourceLinked="0"/>
        <c:majorTickMark val="out"/>
        <c:minorTickMark val="none"/>
        <c:tickLblPos val="nextTo"/>
        <c:crossAx val="195844352"/>
        <c:crosses val="autoZero"/>
        <c:auto val="1"/>
        <c:lblAlgn val="ctr"/>
        <c:lblOffset val="100"/>
        <c:noMultiLvlLbl val="0"/>
      </c:catAx>
      <c:valAx>
        <c:axId val="195844352"/>
        <c:scaling>
          <c:orientation val="minMax"/>
          <c:max val="150"/>
          <c:min val="0"/>
        </c:scaling>
        <c:delete val="0"/>
        <c:axPos val="l"/>
        <c:majorGridlines/>
        <c:numFmt formatCode="General" sourceLinked="1"/>
        <c:majorTickMark val="out"/>
        <c:minorTickMark val="none"/>
        <c:tickLblPos val="nextTo"/>
        <c:crossAx val="195842816"/>
        <c:crosses val="autoZero"/>
        <c:crossBetween val="between"/>
      </c:valAx>
      <c:valAx>
        <c:axId val="2069537760"/>
        <c:scaling>
          <c:orientation val="minMax"/>
          <c:max val="150"/>
          <c:min val="0"/>
        </c:scaling>
        <c:delete val="0"/>
        <c:axPos val="r"/>
        <c:numFmt formatCode="General" sourceLinked="1"/>
        <c:majorTickMark val="out"/>
        <c:minorTickMark val="none"/>
        <c:tickLblPos val="nextTo"/>
        <c:crossAx val="199829360"/>
        <c:crosses val="max"/>
        <c:crossBetween val="between"/>
      </c:valAx>
      <c:catAx>
        <c:axId val="199829360"/>
        <c:scaling>
          <c:orientation val="minMax"/>
        </c:scaling>
        <c:delete val="1"/>
        <c:axPos val="b"/>
        <c:numFmt formatCode="General" sourceLinked="1"/>
        <c:majorTickMark val="out"/>
        <c:minorTickMark val="none"/>
        <c:tickLblPos val="nextTo"/>
        <c:crossAx val="2069537760"/>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ivotFmts>
      <c:pivotFmt>
        <c:idx val="0"/>
        <c:spPr>
          <a:solidFill>
            <a:srgbClr val="FF0066"/>
          </a:solidFill>
        </c:spPr>
        <c:marker>
          <c:symbol val="none"/>
        </c:marker>
      </c:pivotFmt>
      <c:pivotFmt>
        <c:idx val="1"/>
        <c:spPr>
          <a:solidFill>
            <a:schemeClr val="accent1">
              <a:lumMod val="20000"/>
              <a:lumOff val="80000"/>
            </a:schemeClr>
          </a:solidFill>
        </c:spPr>
        <c:marker>
          <c:symbol val="none"/>
        </c:marker>
      </c:pivotFmt>
      <c:pivotFmt>
        <c:idx val="2"/>
        <c:spPr>
          <a:solidFill>
            <a:srgbClr val="FF0066"/>
          </a:solidFill>
        </c:spPr>
        <c:marker>
          <c:symbol val="none"/>
        </c:marker>
      </c:pivotFmt>
      <c:pivotFmt>
        <c:idx val="3"/>
        <c:spPr>
          <a:solidFill>
            <a:schemeClr val="accent1">
              <a:lumMod val="20000"/>
              <a:lumOff val="80000"/>
            </a:schemeClr>
          </a:solidFill>
        </c:spPr>
        <c:marker>
          <c:symbol val="none"/>
        </c:marker>
      </c:pivotFmt>
      <c:pivotFmt>
        <c:idx val="4"/>
        <c:spPr>
          <a:solidFill>
            <a:srgbClr val="FF0066"/>
          </a:solidFill>
        </c:spPr>
        <c:marker>
          <c:symbol val="none"/>
        </c:marker>
      </c:pivotFmt>
      <c:pivotFmt>
        <c:idx val="5"/>
        <c:spPr>
          <a:solidFill>
            <a:schemeClr val="accent1">
              <a:lumMod val="20000"/>
              <a:lumOff val="80000"/>
            </a:schemeClr>
          </a:solidFill>
        </c:spPr>
        <c:marker>
          <c:symbol val="none"/>
        </c:marker>
      </c:pivotFmt>
      <c:pivotFmt>
        <c:idx val="6"/>
        <c:spPr>
          <a:solidFill>
            <a:srgbClr val="FF3399"/>
          </a:solidFill>
        </c:spPr>
        <c:marker>
          <c:symbol val="none"/>
        </c:marker>
        <c:dLbl>
          <c:idx val="0"/>
          <c:delete val="1"/>
          <c:extLst>
            <c:ext xmlns:c15="http://schemas.microsoft.com/office/drawing/2012/chart" uri="{CE6537A1-D6FC-4f65-9D91-7224C49458BB}"/>
          </c:extLst>
        </c:dLbl>
      </c:pivotFmt>
      <c:pivotFmt>
        <c:idx val="7"/>
        <c:spPr>
          <a:solidFill>
            <a:schemeClr val="accent1">
              <a:lumMod val="20000"/>
              <a:lumOff val="80000"/>
            </a:schemeClr>
          </a:solidFill>
        </c:spPr>
        <c:marker>
          <c:symbol val="none"/>
        </c:marker>
        <c:dLbl>
          <c:idx val="0"/>
          <c:delete val="1"/>
          <c:extLst>
            <c:ext xmlns:c15="http://schemas.microsoft.com/office/drawing/2012/chart" uri="{CE6537A1-D6FC-4f65-9D91-7224C49458BB}"/>
          </c:extLst>
        </c:dLbl>
      </c:pivotFmt>
      <c:pivotFmt>
        <c:idx val="8"/>
        <c:spPr>
          <a:solidFill>
            <a:srgbClr val="FF3399"/>
          </a:solidFill>
        </c:spPr>
        <c:marker>
          <c:symbol val="none"/>
        </c:marker>
        <c:dLbl>
          <c:idx val="0"/>
          <c:delete val="1"/>
          <c:extLst>
            <c:ext xmlns:c15="http://schemas.microsoft.com/office/drawing/2012/chart" uri="{CE6537A1-D6FC-4f65-9D91-7224C49458BB}"/>
          </c:extLst>
        </c:dLbl>
      </c:pivotFmt>
      <c:pivotFmt>
        <c:idx val="9"/>
        <c:spPr>
          <a:solidFill>
            <a:schemeClr val="accent1">
              <a:lumMod val="20000"/>
              <a:lumOff val="80000"/>
            </a:schemeClr>
          </a:solidFill>
        </c:spPr>
        <c:marker>
          <c:symbol val="none"/>
        </c:marker>
        <c:dLbl>
          <c:idx val="0"/>
          <c:delete val="1"/>
          <c:extLst>
            <c:ext xmlns:c15="http://schemas.microsoft.com/office/drawing/2012/chart" uri="{CE6537A1-D6FC-4f65-9D91-7224C49458BB}"/>
          </c:extLst>
        </c:dLbl>
      </c:pivotFmt>
    </c:pivotFmts>
    <c:plotArea>
      <c:layout/>
      <c:barChart>
        <c:barDir val="bar"/>
        <c:grouping val="percentStacked"/>
        <c:varyColors val="0"/>
        <c:ser>
          <c:idx val="0"/>
          <c:order val="0"/>
          <c:tx>
            <c:strRef>
              <c:f>'Summary by Band'!$A$33</c:f>
              <c:strCache>
                <c:ptCount val="1"/>
                <c:pt idx="0">
                  <c:v>Female</c:v>
                </c:pt>
              </c:strCache>
            </c:strRef>
          </c:tx>
          <c:spPr>
            <a:solidFill>
              <a:srgbClr val="FF3399"/>
            </a:solidFill>
          </c:spPr>
          <c:invertIfNegative val="0"/>
          <c:cat>
            <c:strRef>
              <c:f>'Summary by Band'!$B$32:$O$32</c:f>
              <c:strCache>
                <c:ptCount val="14"/>
                <c:pt idx="0">
                  <c:v>Band 1</c:v>
                </c:pt>
                <c:pt idx="1">
                  <c:v>Band 2</c:v>
                </c:pt>
                <c:pt idx="2">
                  <c:v>Band 3</c:v>
                </c:pt>
                <c:pt idx="3">
                  <c:v>Band 4</c:v>
                </c:pt>
                <c:pt idx="4">
                  <c:v>Band 5</c:v>
                </c:pt>
                <c:pt idx="5">
                  <c:v>Band 6</c:v>
                </c:pt>
                <c:pt idx="6">
                  <c:v>Band 7</c:v>
                </c:pt>
                <c:pt idx="7">
                  <c:v>Band 8a</c:v>
                </c:pt>
                <c:pt idx="8">
                  <c:v>Band 8b</c:v>
                </c:pt>
                <c:pt idx="9">
                  <c:v>Band 8c</c:v>
                </c:pt>
                <c:pt idx="10">
                  <c:v>Band 8d</c:v>
                </c:pt>
                <c:pt idx="11">
                  <c:v>Band 9</c:v>
                </c:pt>
                <c:pt idx="12">
                  <c:v>Medic</c:v>
                </c:pt>
                <c:pt idx="13">
                  <c:v>VSM</c:v>
                </c:pt>
              </c:strCache>
              <c:extLst/>
            </c:strRef>
          </c:cat>
          <c:val>
            <c:numRef>
              <c:f>'Summary by Band'!$B$33:$O$33</c:f>
              <c:numCache>
                <c:formatCode>0.00%</c:formatCode>
                <c:ptCount val="14"/>
                <c:pt idx="0">
                  <c:v>1</c:v>
                </c:pt>
                <c:pt idx="1">
                  <c:v>0.80243902439024395</c:v>
                </c:pt>
                <c:pt idx="2">
                  <c:v>0.83624454148471616</c:v>
                </c:pt>
                <c:pt idx="3">
                  <c:v>0.88747346072186839</c:v>
                </c:pt>
                <c:pt idx="4">
                  <c:v>0.93558951965065507</c:v>
                </c:pt>
                <c:pt idx="5">
                  <c:v>0.8860569715142429</c:v>
                </c:pt>
                <c:pt idx="6">
                  <c:v>0.83763837638376382</c:v>
                </c:pt>
                <c:pt idx="7">
                  <c:v>0.82119205298013243</c:v>
                </c:pt>
                <c:pt idx="8">
                  <c:v>0.67105263157894735</c:v>
                </c:pt>
                <c:pt idx="9">
                  <c:v>0.73529411764705888</c:v>
                </c:pt>
                <c:pt idx="10">
                  <c:v>0.77777777777777779</c:v>
                </c:pt>
                <c:pt idx="11">
                  <c:v>0.5</c:v>
                </c:pt>
                <c:pt idx="12">
                  <c:v>0.51604278074866305</c:v>
                </c:pt>
                <c:pt idx="13">
                  <c:v>0.58064516129032262</c:v>
                </c:pt>
              </c:numCache>
              <c:extLst/>
            </c:numRef>
          </c:val>
          <c:extLst>
            <c:ext xmlns:c16="http://schemas.microsoft.com/office/drawing/2014/chart" uri="{C3380CC4-5D6E-409C-BE32-E72D297353CC}">
              <c16:uniqueId val="{00000000-9F8A-47D0-B5D5-83617EB26290}"/>
            </c:ext>
          </c:extLst>
        </c:ser>
        <c:ser>
          <c:idx val="1"/>
          <c:order val="1"/>
          <c:tx>
            <c:strRef>
              <c:f>'Summary by Band'!$A$34</c:f>
              <c:strCache>
                <c:ptCount val="1"/>
                <c:pt idx="0">
                  <c:v>Male</c:v>
                </c:pt>
              </c:strCache>
            </c:strRef>
          </c:tx>
          <c:spPr>
            <a:solidFill>
              <a:schemeClr val="accent1">
                <a:lumMod val="20000"/>
                <a:lumOff val="80000"/>
              </a:schemeClr>
            </a:solidFill>
          </c:spPr>
          <c:invertIfNegative val="0"/>
          <c:cat>
            <c:strRef>
              <c:f>'Summary by Band'!$B$32:$O$32</c:f>
              <c:strCache>
                <c:ptCount val="14"/>
                <c:pt idx="0">
                  <c:v>Band 1</c:v>
                </c:pt>
                <c:pt idx="1">
                  <c:v>Band 2</c:v>
                </c:pt>
                <c:pt idx="2">
                  <c:v>Band 3</c:v>
                </c:pt>
                <c:pt idx="3">
                  <c:v>Band 4</c:v>
                </c:pt>
                <c:pt idx="4">
                  <c:v>Band 5</c:v>
                </c:pt>
                <c:pt idx="5">
                  <c:v>Band 6</c:v>
                </c:pt>
                <c:pt idx="6">
                  <c:v>Band 7</c:v>
                </c:pt>
                <c:pt idx="7">
                  <c:v>Band 8a</c:v>
                </c:pt>
                <c:pt idx="8">
                  <c:v>Band 8b</c:v>
                </c:pt>
                <c:pt idx="9">
                  <c:v>Band 8c</c:v>
                </c:pt>
                <c:pt idx="10">
                  <c:v>Band 8d</c:v>
                </c:pt>
                <c:pt idx="11">
                  <c:v>Band 9</c:v>
                </c:pt>
                <c:pt idx="12">
                  <c:v>Medic</c:v>
                </c:pt>
                <c:pt idx="13">
                  <c:v>VSM</c:v>
                </c:pt>
              </c:strCache>
              <c:extLst/>
            </c:strRef>
          </c:cat>
          <c:val>
            <c:numRef>
              <c:f>'Summary by Band'!$B$34:$O$34</c:f>
              <c:numCache>
                <c:formatCode>0.00%</c:formatCode>
                <c:ptCount val="14"/>
                <c:pt idx="0">
                  <c:v>0</c:v>
                </c:pt>
                <c:pt idx="1">
                  <c:v>0.19756097560975611</c:v>
                </c:pt>
                <c:pt idx="2">
                  <c:v>0.16375545851528384</c:v>
                </c:pt>
                <c:pt idx="3">
                  <c:v>0.11252653927813164</c:v>
                </c:pt>
                <c:pt idx="4">
                  <c:v>6.4410480349344976E-2</c:v>
                </c:pt>
                <c:pt idx="5">
                  <c:v>0.11394302848575712</c:v>
                </c:pt>
                <c:pt idx="6">
                  <c:v>0.16236162361623616</c:v>
                </c:pt>
                <c:pt idx="7">
                  <c:v>0.17880794701986755</c:v>
                </c:pt>
                <c:pt idx="8">
                  <c:v>0.32894736842105265</c:v>
                </c:pt>
                <c:pt idx="9">
                  <c:v>0.26470588235294118</c:v>
                </c:pt>
                <c:pt idx="10">
                  <c:v>0.22222222222222221</c:v>
                </c:pt>
                <c:pt idx="11">
                  <c:v>0.5</c:v>
                </c:pt>
                <c:pt idx="12">
                  <c:v>0.48395721925133689</c:v>
                </c:pt>
                <c:pt idx="13">
                  <c:v>0.41935483870967744</c:v>
                </c:pt>
              </c:numCache>
              <c:extLst/>
            </c:numRef>
          </c:val>
          <c:extLst>
            <c:ext xmlns:c16="http://schemas.microsoft.com/office/drawing/2014/chart" uri="{C3380CC4-5D6E-409C-BE32-E72D297353CC}">
              <c16:uniqueId val="{00000001-9F8A-47D0-B5D5-83617EB26290}"/>
            </c:ext>
          </c:extLst>
        </c:ser>
        <c:dLbls>
          <c:showLegendKey val="0"/>
          <c:showVal val="0"/>
          <c:showCatName val="0"/>
          <c:showSerName val="0"/>
          <c:showPercent val="0"/>
          <c:showBubbleSize val="0"/>
        </c:dLbls>
        <c:gapWidth val="95"/>
        <c:overlap val="100"/>
        <c:axId val="55075968"/>
        <c:axId val="56303616"/>
        <c:extLst>
          <c:ext xmlns:c15="http://schemas.microsoft.com/office/drawing/2012/chart" uri="{02D57815-91ED-43cb-92C2-25804820EDAC}">
            <c15:filteredBarSeries>
              <c15:ser>
                <c:idx val="2"/>
                <c:order val="2"/>
                <c:tx>
                  <c:strRef>
                    <c:extLst>
                      <c:ext uri="{02D57815-91ED-43cb-92C2-25804820EDAC}">
                        <c15:formulaRef>
                          <c15:sqref>'Summary by Band'!$A$35</c15:sqref>
                        </c15:formulaRef>
                      </c:ext>
                    </c:extLst>
                    <c:strCache>
                      <c:ptCount val="1"/>
                      <c:pt idx="0">
                        <c:v>Grand Total</c:v>
                      </c:pt>
                    </c:strCache>
                  </c:strRef>
                </c:tx>
                <c:invertIfNegative val="0"/>
                <c:cat>
                  <c:strRef>
                    <c:extLst>
                      <c:ext uri="{02D57815-91ED-43cb-92C2-25804820EDAC}">
                        <c15:formulaRef>
                          <c15:sqref>'Summary by Band'!$B$32:$O$32</c15:sqref>
                        </c15:formulaRef>
                      </c:ext>
                    </c:extLst>
                    <c:strCache>
                      <c:ptCount val="14"/>
                      <c:pt idx="0">
                        <c:v>Band 1</c:v>
                      </c:pt>
                      <c:pt idx="1">
                        <c:v>Band 2</c:v>
                      </c:pt>
                      <c:pt idx="2">
                        <c:v>Band 3</c:v>
                      </c:pt>
                      <c:pt idx="3">
                        <c:v>Band 4</c:v>
                      </c:pt>
                      <c:pt idx="4">
                        <c:v>Band 5</c:v>
                      </c:pt>
                      <c:pt idx="5">
                        <c:v>Band 6</c:v>
                      </c:pt>
                      <c:pt idx="6">
                        <c:v>Band 7</c:v>
                      </c:pt>
                      <c:pt idx="7">
                        <c:v>Band 8a</c:v>
                      </c:pt>
                      <c:pt idx="8">
                        <c:v>Band 8b</c:v>
                      </c:pt>
                      <c:pt idx="9">
                        <c:v>Band 8c</c:v>
                      </c:pt>
                      <c:pt idx="10">
                        <c:v>Band 8d</c:v>
                      </c:pt>
                      <c:pt idx="11">
                        <c:v>Band 9</c:v>
                      </c:pt>
                      <c:pt idx="12">
                        <c:v>Medic</c:v>
                      </c:pt>
                      <c:pt idx="13">
                        <c:v>VSM</c:v>
                      </c:pt>
                    </c:strCache>
                  </c:strRef>
                </c:cat>
                <c:val>
                  <c:numRef>
                    <c:extLst>
                      <c:ext uri="{02D57815-91ED-43cb-92C2-25804820EDAC}">
                        <c15:formulaRef>
                          <c15:sqref>'Summary by Band'!$B$35:$O$35</c15:sqref>
                        </c15:formulaRef>
                      </c:ext>
                    </c:extLst>
                    <c:numCache>
                      <c:formatCode>0.00%</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02-9F8A-47D0-B5D5-83617EB26290}"/>
                  </c:ext>
                </c:extLst>
              </c15:ser>
            </c15:filteredBarSeries>
          </c:ext>
        </c:extLst>
      </c:barChart>
      <c:catAx>
        <c:axId val="55075968"/>
        <c:scaling>
          <c:orientation val="minMax"/>
        </c:scaling>
        <c:delete val="0"/>
        <c:axPos val="l"/>
        <c:numFmt formatCode="General" sourceLinked="0"/>
        <c:majorTickMark val="none"/>
        <c:minorTickMark val="none"/>
        <c:tickLblPos val="nextTo"/>
        <c:txPr>
          <a:bodyPr/>
          <a:lstStyle/>
          <a:p>
            <a:pPr>
              <a:defRPr>
                <a:solidFill>
                  <a:schemeClr val="bg1"/>
                </a:solidFill>
              </a:defRPr>
            </a:pPr>
            <a:endParaRPr lang="en-US"/>
          </a:p>
        </c:txPr>
        <c:crossAx val="56303616"/>
        <c:crosses val="autoZero"/>
        <c:auto val="1"/>
        <c:lblAlgn val="ctr"/>
        <c:lblOffset val="100"/>
        <c:noMultiLvlLbl val="0"/>
      </c:catAx>
      <c:valAx>
        <c:axId val="56303616"/>
        <c:scaling>
          <c:orientation val="minMax"/>
        </c:scaling>
        <c:delete val="0"/>
        <c:axPos val="b"/>
        <c:majorGridlines/>
        <c:numFmt formatCode="0%" sourceLinked="1"/>
        <c:majorTickMark val="none"/>
        <c:minorTickMark val="none"/>
        <c:tickLblPos val="nextTo"/>
        <c:txPr>
          <a:bodyPr/>
          <a:lstStyle/>
          <a:p>
            <a:pPr>
              <a:defRPr>
                <a:solidFill>
                  <a:schemeClr val="bg1"/>
                </a:solidFill>
              </a:defRPr>
            </a:pPr>
            <a:endParaRPr lang="en-US"/>
          </a:p>
        </c:txPr>
        <c:crossAx val="55075968"/>
        <c:crosses val="autoZero"/>
        <c:crossBetween val="between"/>
      </c:valAx>
      <c:dTable>
        <c:showHorzBorder val="1"/>
        <c:showVertBorder val="1"/>
        <c:showOutline val="1"/>
        <c:showKeys val="1"/>
        <c:txPr>
          <a:bodyPr/>
          <a:lstStyle/>
          <a:p>
            <a:pPr rtl="0">
              <a:defRPr>
                <a:solidFill>
                  <a:schemeClr val="bg1"/>
                </a:solidFill>
              </a:defRPr>
            </a:pPr>
            <a:endParaRPr lang="en-US"/>
          </a:p>
        </c:txPr>
      </c:dTable>
    </c:plotArea>
    <c:plotVisOnly val="1"/>
    <c:dispBlanksAs val="gap"/>
    <c:showDLblsOverMax val="0"/>
  </c:chart>
  <c:externalData r:id="rId1">
    <c:autoUpdate val="0"/>
  </c:externalData>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22126027798143"/>
          <c:y val="3.0332965172392468E-2"/>
          <c:w val="0.79477865266841641"/>
          <c:h val="0.68718747235247279"/>
        </c:manualLayout>
      </c:layout>
      <c:barChart>
        <c:barDir val="col"/>
        <c:grouping val="stacked"/>
        <c:varyColors val="0"/>
        <c:ser>
          <c:idx val="0"/>
          <c:order val="0"/>
          <c:tx>
            <c:strRef>
              <c:f>'AFC Summary'!$P$2</c:f>
              <c:strCache>
                <c:ptCount val="1"/>
                <c:pt idx="0">
                  <c:v>Avg.</c:v>
                </c:pt>
              </c:strCache>
            </c:strRef>
          </c:tx>
          <c:invertIfNegative val="0"/>
          <c:cat>
            <c:strRef>
              <c:f>'AFC Summary'!$O$3:$O$4</c:f>
              <c:strCache>
                <c:ptCount val="2"/>
                <c:pt idx="0">
                  <c:v>2021/2022</c:v>
                </c:pt>
                <c:pt idx="1">
                  <c:v>2022/2023</c:v>
                </c:pt>
              </c:strCache>
            </c:strRef>
          </c:cat>
          <c:val>
            <c:numRef>
              <c:f>'AFC Summary'!$P$3:$P$4</c:f>
              <c:numCache>
                <c:formatCode>0.00%</c:formatCode>
                <c:ptCount val="2"/>
                <c:pt idx="0">
                  <c:v>2.4500000000000001E-2</c:v>
                </c:pt>
                <c:pt idx="1">
                  <c:v>2.4199999999999999E-2</c:v>
                </c:pt>
              </c:numCache>
            </c:numRef>
          </c:val>
          <c:extLst>
            <c:ext xmlns:c16="http://schemas.microsoft.com/office/drawing/2014/chart" uri="{C3380CC4-5D6E-409C-BE32-E72D297353CC}">
              <c16:uniqueId val="{00000000-3381-4A5F-AC13-BD03AD35F173}"/>
            </c:ext>
          </c:extLst>
        </c:ser>
        <c:ser>
          <c:idx val="1"/>
          <c:order val="1"/>
          <c:tx>
            <c:strRef>
              <c:f>'AFC Summary'!$Q$2</c:f>
              <c:strCache>
                <c:ptCount val="1"/>
                <c:pt idx="0">
                  <c:v>Median</c:v>
                </c:pt>
              </c:strCache>
            </c:strRef>
          </c:tx>
          <c:invertIfNegative val="0"/>
          <c:cat>
            <c:strRef>
              <c:f>'AFC Summary'!$O$3:$O$4</c:f>
              <c:strCache>
                <c:ptCount val="2"/>
                <c:pt idx="0">
                  <c:v>2021/2022</c:v>
                </c:pt>
                <c:pt idx="1">
                  <c:v>2022/2023</c:v>
                </c:pt>
              </c:strCache>
            </c:strRef>
          </c:cat>
          <c:val>
            <c:numRef>
              <c:f>'AFC Summary'!$Q$3:$Q$4</c:f>
              <c:numCache>
                <c:formatCode>0.00%</c:formatCode>
                <c:ptCount val="2"/>
                <c:pt idx="0">
                  <c:v>1.6E-2</c:v>
                </c:pt>
                <c:pt idx="1">
                  <c:v>0</c:v>
                </c:pt>
              </c:numCache>
            </c:numRef>
          </c:val>
          <c:extLst>
            <c:ext xmlns:c16="http://schemas.microsoft.com/office/drawing/2014/chart" uri="{C3380CC4-5D6E-409C-BE32-E72D297353CC}">
              <c16:uniqueId val="{00000001-3381-4A5F-AC13-BD03AD35F173}"/>
            </c:ext>
          </c:extLst>
        </c:ser>
        <c:dLbls>
          <c:showLegendKey val="0"/>
          <c:showVal val="0"/>
          <c:showCatName val="0"/>
          <c:showSerName val="0"/>
          <c:showPercent val="0"/>
          <c:showBubbleSize val="0"/>
        </c:dLbls>
        <c:gapWidth val="95"/>
        <c:overlap val="100"/>
        <c:axId val="104882176"/>
        <c:axId val="104883712"/>
      </c:barChart>
      <c:catAx>
        <c:axId val="104882176"/>
        <c:scaling>
          <c:orientation val="minMax"/>
        </c:scaling>
        <c:delete val="0"/>
        <c:axPos val="b"/>
        <c:numFmt formatCode="General" sourceLinked="0"/>
        <c:majorTickMark val="none"/>
        <c:minorTickMark val="none"/>
        <c:tickLblPos val="nextTo"/>
        <c:crossAx val="104883712"/>
        <c:crosses val="autoZero"/>
        <c:auto val="1"/>
        <c:lblAlgn val="ctr"/>
        <c:lblOffset val="100"/>
        <c:noMultiLvlLbl val="0"/>
      </c:catAx>
      <c:valAx>
        <c:axId val="104883712"/>
        <c:scaling>
          <c:orientation val="minMax"/>
          <c:max val="3.0000000000000006E-2"/>
          <c:min val="-2.0000000000000004E-2"/>
        </c:scaling>
        <c:delete val="0"/>
        <c:axPos val="l"/>
        <c:majorGridlines/>
        <c:numFmt formatCode="0.00%" sourceLinked="1"/>
        <c:majorTickMark val="none"/>
        <c:minorTickMark val="none"/>
        <c:tickLblPos val="nextTo"/>
        <c:txPr>
          <a:bodyPr/>
          <a:lstStyle/>
          <a:p>
            <a:pPr>
              <a:defRPr>
                <a:solidFill>
                  <a:schemeClr val="bg1"/>
                </a:solidFill>
              </a:defRPr>
            </a:pPr>
            <a:endParaRPr lang="en-US"/>
          </a:p>
        </c:txPr>
        <c:crossAx val="104882176"/>
        <c:crosses val="autoZero"/>
        <c:crossBetween val="between"/>
        <c:majorUnit val="2.0000000000000004E-2"/>
      </c:valAx>
      <c:dTable>
        <c:showHorzBorder val="1"/>
        <c:showVertBorder val="1"/>
        <c:showOutline val="1"/>
        <c:showKeys val="1"/>
        <c:txPr>
          <a:bodyPr/>
          <a:lstStyle/>
          <a:p>
            <a:pPr rtl="0">
              <a:defRPr>
                <a:solidFill>
                  <a:schemeClr val="bg1"/>
                </a:solidFill>
              </a:defRPr>
            </a:pPr>
            <a:endParaRPr lang="en-US"/>
          </a:p>
        </c:txPr>
      </c:dTable>
    </c:plotArea>
    <c:plotVisOnly val="1"/>
    <c:dispBlanksAs val="gap"/>
    <c:showDLblsOverMax val="0"/>
  </c:chart>
  <c:txPr>
    <a:bodyPr/>
    <a:lstStyle/>
    <a:p>
      <a:pPr>
        <a:defRPr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1"/>
          <c:tx>
            <c:strRef>
              <c:f>'AFC Summary'!$B$3</c:f>
              <c:strCache>
                <c:ptCount val="1"/>
                <c:pt idx="0">
                  <c:v>Female %</c:v>
                </c:pt>
              </c:strCache>
            </c:strRef>
          </c:tx>
          <c:spPr>
            <a:solidFill>
              <a:srgbClr val="FF0066"/>
            </a:solidFill>
            <a:ln>
              <a:solidFill>
                <a:schemeClr val="accent1">
                  <a:lumMod val="20000"/>
                  <a:lumOff val="80000"/>
                </a:schemeClr>
              </a:solidFill>
            </a:ln>
          </c:spPr>
          <c:invertIfNegative val="0"/>
          <c:val>
            <c:numRef>
              <c:f>'AFC Summary'!$B$4:$B$7</c:f>
              <c:numCache>
                <c:formatCode>0.00</c:formatCode>
                <c:ptCount val="4"/>
                <c:pt idx="0">
                  <c:v>81.305309734513301</c:v>
                </c:pt>
                <c:pt idx="1">
                  <c:v>90.586932447397601</c:v>
                </c:pt>
                <c:pt idx="2">
                  <c:v>88.520971302428293</c:v>
                </c:pt>
                <c:pt idx="3">
                  <c:v>83.535911602209893</c:v>
                </c:pt>
              </c:numCache>
            </c:numRef>
          </c:val>
          <c:extLst>
            <c:ext xmlns:c16="http://schemas.microsoft.com/office/drawing/2014/chart" uri="{C3380CC4-5D6E-409C-BE32-E72D297353CC}">
              <c16:uniqueId val="{00000000-0147-48CB-B0B6-BE9B51A8E061}"/>
            </c:ext>
          </c:extLst>
        </c:ser>
        <c:ser>
          <c:idx val="2"/>
          <c:order val="2"/>
          <c:tx>
            <c:strRef>
              <c:f>'AFC Summary'!$C$3</c:f>
              <c:strCache>
                <c:ptCount val="1"/>
                <c:pt idx="0">
                  <c:v>Male %</c:v>
                </c:pt>
              </c:strCache>
            </c:strRef>
          </c:tx>
          <c:spPr>
            <a:solidFill>
              <a:schemeClr val="accent1">
                <a:lumMod val="20000"/>
                <a:lumOff val="80000"/>
              </a:schemeClr>
            </a:solidFill>
          </c:spPr>
          <c:invertIfNegative val="0"/>
          <c:val>
            <c:numRef>
              <c:f>'AFC Summary'!$C$4:$C$7</c:f>
              <c:numCache>
                <c:formatCode>0.00</c:formatCode>
                <c:ptCount val="4"/>
                <c:pt idx="0">
                  <c:v>18.694690265486699</c:v>
                </c:pt>
                <c:pt idx="1">
                  <c:v>9.4130675526024401</c:v>
                </c:pt>
                <c:pt idx="2">
                  <c:v>11.4790286975717</c:v>
                </c:pt>
                <c:pt idx="3">
                  <c:v>16.4640883977901</c:v>
                </c:pt>
              </c:numCache>
            </c:numRef>
          </c:val>
          <c:extLst xmlns:c15="http://schemas.microsoft.com/office/drawing/2012/chart">
            <c:ext xmlns:c16="http://schemas.microsoft.com/office/drawing/2014/chart" uri="{C3380CC4-5D6E-409C-BE32-E72D297353CC}">
              <c16:uniqueId val="{00000001-0147-48CB-B0B6-BE9B51A8E061}"/>
            </c:ext>
          </c:extLst>
        </c:ser>
        <c:dLbls>
          <c:showLegendKey val="0"/>
          <c:showVal val="0"/>
          <c:showCatName val="0"/>
          <c:showSerName val="0"/>
          <c:showPercent val="0"/>
          <c:showBubbleSize val="0"/>
        </c:dLbls>
        <c:gapWidth val="150"/>
        <c:overlap val="100"/>
        <c:axId val="223283456"/>
        <c:axId val="223341184"/>
        <c:extLst>
          <c:ext xmlns:c15="http://schemas.microsoft.com/office/drawing/2012/chart" uri="{02D57815-91ED-43cb-92C2-25804820EDAC}">
            <c15:filteredBarSeries>
              <c15:ser>
                <c:idx val="0"/>
                <c:order val="0"/>
                <c:tx>
                  <c:strRef>
                    <c:extLst>
                      <c:ext uri="{02D57815-91ED-43cb-92C2-25804820EDAC}">
                        <c15:formulaRef>
                          <c15:sqref>'AFC Summary'!$A$3</c15:sqref>
                        </c15:formulaRef>
                      </c:ext>
                    </c:extLst>
                    <c:strCache>
                      <c:ptCount val="1"/>
                      <c:pt idx="0">
                        <c:v>Quartile</c:v>
                      </c:pt>
                    </c:strCache>
                  </c:strRef>
                </c:tx>
                <c:spPr>
                  <a:solidFill>
                    <a:srgbClr val="FF0066"/>
                  </a:solidFill>
                  <a:ln>
                    <a:solidFill>
                      <a:srgbClr val="FF0066"/>
                    </a:solidFill>
                  </a:ln>
                </c:spPr>
                <c:invertIfNegative val="0"/>
                <c:val>
                  <c:numRef>
                    <c:extLst>
                      <c:ext uri="{02D57815-91ED-43cb-92C2-25804820EDAC}">
                        <c15:formulaRef>
                          <c15:sqref>'AFC Summary'!$A$4:$A$7</c15:sqref>
                        </c15:formulaRef>
                      </c:ext>
                    </c:extLst>
                    <c:numCache>
                      <c:formatCode>0</c:formatCode>
                      <c:ptCount val="4"/>
                      <c:pt idx="0">
                        <c:v>1</c:v>
                      </c:pt>
                      <c:pt idx="1">
                        <c:v>2</c:v>
                      </c:pt>
                      <c:pt idx="2">
                        <c:v>3</c:v>
                      </c:pt>
                      <c:pt idx="3">
                        <c:v>4</c:v>
                      </c:pt>
                    </c:numCache>
                  </c:numRef>
                </c:val>
                <c:extLst>
                  <c:ext xmlns:c16="http://schemas.microsoft.com/office/drawing/2014/chart" uri="{C3380CC4-5D6E-409C-BE32-E72D297353CC}">
                    <c16:uniqueId val="{00000002-0147-48CB-B0B6-BE9B51A8E061}"/>
                  </c:ext>
                </c:extLst>
              </c15:ser>
            </c15:filteredBarSeries>
          </c:ext>
        </c:extLst>
      </c:barChart>
      <c:catAx>
        <c:axId val="223283456"/>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223341184"/>
        <c:crosses val="autoZero"/>
        <c:auto val="1"/>
        <c:lblAlgn val="ctr"/>
        <c:lblOffset val="100"/>
        <c:noMultiLvlLbl val="0"/>
      </c:catAx>
      <c:valAx>
        <c:axId val="223341184"/>
        <c:scaling>
          <c:orientation val="minMax"/>
        </c:scaling>
        <c:delete val="0"/>
        <c:axPos val="l"/>
        <c:majorGridlines/>
        <c:numFmt formatCode="0%" sourceLinked="1"/>
        <c:majorTickMark val="out"/>
        <c:minorTickMark val="none"/>
        <c:tickLblPos val="nextTo"/>
        <c:txPr>
          <a:bodyPr/>
          <a:lstStyle/>
          <a:p>
            <a:pPr>
              <a:defRPr>
                <a:solidFill>
                  <a:schemeClr val="bg1"/>
                </a:solidFill>
              </a:defRPr>
            </a:pPr>
            <a:endParaRPr lang="en-US"/>
          </a:p>
        </c:txPr>
        <c:crossAx val="223283456"/>
        <c:crosses val="autoZero"/>
        <c:crossBetween val="between"/>
        <c:majorUnit val="0.2"/>
      </c:valAx>
    </c:plotArea>
    <c:legend>
      <c:legendPos val="b"/>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view3D>
    <c:floor>
      <c:thickness val="0"/>
      <c:spPr>
        <a:solidFill>
          <a:schemeClr val="bg1">
            <a:lumMod val="95000"/>
          </a:schemeClr>
        </a:solidFill>
      </c:spPr>
    </c:floor>
    <c:sideWall>
      <c:thickness val="0"/>
    </c:sideWall>
    <c:backWall>
      <c:thickness val="0"/>
    </c:backWall>
    <c:plotArea>
      <c:layout>
        <c:manualLayout>
          <c:layoutTarget val="inner"/>
          <c:xMode val="edge"/>
          <c:yMode val="edge"/>
          <c:x val="0.13054909755710997"/>
          <c:y val="9.4160702694815163E-2"/>
          <c:w val="0.81816828169906997"/>
          <c:h val="0.61011239158765485"/>
        </c:manualLayout>
      </c:layout>
      <c:line3DChart>
        <c:grouping val="standard"/>
        <c:varyColors val="0"/>
        <c:ser>
          <c:idx val="0"/>
          <c:order val="0"/>
          <c:tx>
            <c:strRef>
              <c:f>'Medic Sumary'!$L$2</c:f>
              <c:strCache>
                <c:ptCount val="1"/>
                <c:pt idx="0">
                  <c:v>Avg.</c:v>
                </c:pt>
              </c:strCache>
            </c:strRef>
          </c:tx>
          <c:cat>
            <c:strRef>
              <c:f>'Medic Sumary'!$K$3:$K$4</c:f>
              <c:strCache>
                <c:ptCount val="2"/>
                <c:pt idx="0">
                  <c:v>2021/2022</c:v>
                </c:pt>
                <c:pt idx="1">
                  <c:v>2022/2023</c:v>
                </c:pt>
              </c:strCache>
            </c:strRef>
          </c:cat>
          <c:val>
            <c:numRef>
              <c:f>'Medic Sumary'!$L$3:$L$4</c:f>
              <c:numCache>
                <c:formatCode>0.00%</c:formatCode>
                <c:ptCount val="2"/>
                <c:pt idx="0">
                  <c:v>8.77E-2</c:v>
                </c:pt>
                <c:pt idx="1">
                  <c:v>7.0623353552197801E-2</c:v>
                </c:pt>
              </c:numCache>
            </c:numRef>
          </c:val>
          <c:smooth val="0"/>
          <c:extLst>
            <c:ext xmlns:c16="http://schemas.microsoft.com/office/drawing/2014/chart" uri="{C3380CC4-5D6E-409C-BE32-E72D297353CC}">
              <c16:uniqueId val="{00000000-4BF4-4240-B19D-416349168826}"/>
            </c:ext>
          </c:extLst>
        </c:ser>
        <c:ser>
          <c:idx val="1"/>
          <c:order val="1"/>
          <c:tx>
            <c:strRef>
              <c:f>'Medic Sumary'!$M$2</c:f>
              <c:strCache>
                <c:ptCount val="1"/>
                <c:pt idx="0">
                  <c:v>Median</c:v>
                </c:pt>
              </c:strCache>
            </c:strRef>
          </c:tx>
          <c:cat>
            <c:strRef>
              <c:f>'Medic Sumary'!$K$3:$K$4</c:f>
              <c:strCache>
                <c:ptCount val="2"/>
                <c:pt idx="0">
                  <c:v>2021/2022</c:v>
                </c:pt>
                <c:pt idx="1">
                  <c:v>2022/2023</c:v>
                </c:pt>
              </c:strCache>
            </c:strRef>
          </c:cat>
          <c:val>
            <c:numRef>
              <c:f>'Medic Sumary'!$M$3:$M$4</c:f>
              <c:numCache>
                <c:formatCode>0.00%</c:formatCode>
                <c:ptCount val="2"/>
                <c:pt idx="0">
                  <c:v>2.9399999999999999E-2</c:v>
                </c:pt>
                <c:pt idx="1">
                  <c:v>3.8654455326509303E-2</c:v>
                </c:pt>
              </c:numCache>
            </c:numRef>
          </c:val>
          <c:smooth val="0"/>
          <c:extLst>
            <c:ext xmlns:c16="http://schemas.microsoft.com/office/drawing/2014/chart" uri="{C3380CC4-5D6E-409C-BE32-E72D297353CC}">
              <c16:uniqueId val="{00000001-4BF4-4240-B19D-416349168826}"/>
            </c:ext>
          </c:extLst>
        </c:ser>
        <c:dLbls>
          <c:showLegendKey val="0"/>
          <c:showVal val="0"/>
          <c:showCatName val="0"/>
          <c:showSerName val="0"/>
          <c:showPercent val="0"/>
          <c:showBubbleSize val="0"/>
        </c:dLbls>
        <c:axId val="186839040"/>
        <c:axId val="186840576"/>
        <c:axId val="198269568"/>
      </c:line3DChart>
      <c:catAx>
        <c:axId val="186839040"/>
        <c:scaling>
          <c:orientation val="minMax"/>
        </c:scaling>
        <c:delete val="0"/>
        <c:axPos val="b"/>
        <c:numFmt formatCode="General" sourceLinked="0"/>
        <c:majorTickMark val="none"/>
        <c:minorTickMark val="none"/>
        <c:tickLblPos val="nextTo"/>
        <c:txPr>
          <a:bodyPr/>
          <a:lstStyle/>
          <a:p>
            <a:pPr>
              <a:defRPr>
                <a:solidFill>
                  <a:schemeClr val="bg1"/>
                </a:solidFill>
              </a:defRPr>
            </a:pPr>
            <a:endParaRPr lang="en-US"/>
          </a:p>
        </c:txPr>
        <c:crossAx val="186840576"/>
        <c:crosses val="autoZero"/>
        <c:auto val="1"/>
        <c:lblAlgn val="ctr"/>
        <c:lblOffset val="100"/>
        <c:noMultiLvlLbl val="0"/>
      </c:catAx>
      <c:valAx>
        <c:axId val="186840576"/>
        <c:scaling>
          <c:orientation val="minMax"/>
        </c:scaling>
        <c:delete val="0"/>
        <c:axPos val="l"/>
        <c:majorGridlines/>
        <c:numFmt formatCode="0.00%" sourceLinked="1"/>
        <c:majorTickMark val="none"/>
        <c:minorTickMark val="none"/>
        <c:tickLblPos val="nextTo"/>
        <c:txPr>
          <a:bodyPr/>
          <a:lstStyle/>
          <a:p>
            <a:pPr>
              <a:defRPr>
                <a:solidFill>
                  <a:schemeClr val="bg1"/>
                </a:solidFill>
              </a:defRPr>
            </a:pPr>
            <a:endParaRPr lang="en-US"/>
          </a:p>
        </c:txPr>
        <c:crossAx val="186839040"/>
        <c:crosses val="autoZero"/>
        <c:crossBetween val="between"/>
      </c:valAx>
      <c:serAx>
        <c:axId val="198269568"/>
        <c:scaling>
          <c:orientation val="minMax"/>
        </c:scaling>
        <c:delete val="1"/>
        <c:axPos val="b"/>
        <c:majorTickMark val="none"/>
        <c:minorTickMark val="none"/>
        <c:tickLblPos val="nextTo"/>
        <c:crossAx val="186840576"/>
        <c:crosses val="autoZero"/>
      </c:serAx>
      <c:dTable>
        <c:showHorzBorder val="1"/>
        <c:showVertBorder val="1"/>
        <c:showOutline val="1"/>
        <c:showKeys val="1"/>
        <c:txPr>
          <a:bodyPr/>
          <a:lstStyle/>
          <a:p>
            <a:pPr rtl="0">
              <a:defRPr b="1">
                <a:solidFill>
                  <a:schemeClr val="bg1"/>
                </a:solidFill>
              </a:defRPr>
            </a:pPr>
            <a:endParaRPr lang="en-US"/>
          </a:p>
        </c:txPr>
      </c:dTable>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1"/>
          <c:tx>
            <c:strRef>
              <c:f>'Medic Sumary'!$B$3</c:f>
              <c:strCache>
                <c:ptCount val="1"/>
                <c:pt idx="0">
                  <c:v>Female %</c:v>
                </c:pt>
              </c:strCache>
            </c:strRef>
          </c:tx>
          <c:spPr>
            <a:solidFill>
              <a:srgbClr val="FF0066"/>
            </a:solidFill>
            <a:ln>
              <a:solidFill>
                <a:schemeClr val="accent1">
                  <a:lumMod val="20000"/>
                  <a:lumOff val="80000"/>
                </a:schemeClr>
              </a:solidFill>
            </a:ln>
          </c:spPr>
          <c:invertIfNegative val="0"/>
          <c:val>
            <c:numRef>
              <c:f>'Medic Sumary'!$B$4:$B$7</c:f>
              <c:numCache>
                <c:formatCode>0.00</c:formatCode>
                <c:ptCount val="4"/>
                <c:pt idx="0">
                  <c:v>57.142857142857103</c:v>
                </c:pt>
                <c:pt idx="1">
                  <c:v>55.434782608695699</c:v>
                </c:pt>
                <c:pt idx="2">
                  <c:v>52.173913043478301</c:v>
                </c:pt>
                <c:pt idx="3">
                  <c:v>41.304347826087003</c:v>
                </c:pt>
              </c:numCache>
            </c:numRef>
          </c:val>
          <c:extLst>
            <c:ext xmlns:c16="http://schemas.microsoft.com/office/drawing/2014/chart" uri="{C3380CC4-5D6E-409C-BE32-E72D297353CC}">
              <c16:uniqueId val="{00000000-F640-455F-9CC6-B268866BB104}"/>
            </c:ext>
          </c:extLst>
        </c:ser>
        <c:ser>
          <c:idx val="2"/>
          <c:order val="2"/>
          <c:tx>
            <c:strRef>
              <c:f>'Medic Sumary'!$C$3</c:f>
              <c:strCache>
                <c:ptCount val="1"/>
                <c:pt idx="0">
                  <c:v>Male %</c:v>
                </c:pt>
              </c:strCache>
            </c:strRef>
          </c:tx>
          <c:spPr>
            <a:solidFill>
              <a:schemeClr val="accent1">
                <a:lumMod val="20000"/>
                <a:lumOff val="80000"/>
              </a:schemeClr>
            </a:solidFill>
          </c:spPr>
          <c:invertIfNegative val="0"/>
          <c:val>
            <c:numRef>
              <c:f>'Medic Sumary'!$C$4:$C$7</c:f>
              <c:numCache>
                <c:formatCode>0.00</c:formatCode>
                <c:ptCount val="4"/>
                <c:pt idx="0">
                  <c:v>42.857142857142897</c:v>
                </c:pt>
                <c:pt idx="1">
                  <c:v>44.565217391304301</c:v>
                </c:pt>
                <c:pt idx="2">
                  <c:v>47.826086956521699</c:v>
                </c:pt>
                <c:pt idx="3">
                  <c:v>58.695652173912997</c:v>
                </c:pt>
              </c:numCache>
            </c:numRef>
          </c:val>
          <c:extLst xmlns:c15="http://schemas.microsoft.com/office/drawing/2012/chart">
            <c:ext xmlns:c16="http://schemas.microsoft.com/office/drawing/2014/chart" uri="{C3380CC4-5D6E-409C-BE32-E72D297353CC}">
              <c16:uniqueId val="{00000001-F640-455F-9CC6-B268866BB104}"/>
            </c:ext>
          </c:extLst>
        </c:ser>
        <c:dLbls>
          <c:showLegendKey val="0"/>
          <c:showVal val="0"/>
          <c:showCatName val="0"/>
          <c:showSerName val="0"/>
          <c:showPercent val="0"/>
          <c:showBubbleSize val="0"/>
        </c:dLbls>
        <c:gapWidth val="150"/>
        <c:overlap val="100"/>
        <c:axId val="223283456"/>
        <c:axId val="223341184"/>
        <c:extLst>
          <c:ext xmlns:c15="http://schemas.microsoft.com/office/drawing/2012/chart" uri="{02D57815-91ED-43cb-92C2-25804820EDAC}">
            <c15:filteredBarSeries>
              <c15:ser>
                <c:idx val="0"/>
                <c:order val="0"/>
                <c:tx>
                  <c:strRef>
                    <c:extLst>
                      <c:ext uri="{02D57815-91ED-43cb-92C2-25804820EDAC}">
                        <c15:formulaRef>
                          <c15:sqref>'Medic Sumary'!$A$3</c15:sqref>
                        </c15:formulaRef>
                      </c:ext>
                    </c:extLst>
                    <c:strCache>
                      <c:ptCount val="1"/>
                      <c:pt idx="0">
                        <c:v>Quartile</c:v>
                      </c:pt>
                    </c:strCache>
                  </c:strRef>
                </c:tx>
                <c:spPr>
                  <a:solidFill>
                    <a:srgbClr val="FF0066"/>
                  </a:solidFill>
                  <a:ln>
                    <a:solidFill>
                      <a:srgbClr val="FF0066"/>
                    </a:solidFill>
                  </a:ln>
                </c:spPr>
                <c:invertIfNegative val="0"/>
                <c:val>
                  <c:numRef>
                    <c:extLst>
                      <c:ext uri="{02D57815-91ED-43cb-92C2-25804820EDAC}">
                        <c15:formulaRef>
                          <c15:sqref>'Medic Sumary'!$A$4:$A$7</c15:sqref>
                        </c15:formulaRef>
                      </c:ext>
                    </c:extLst>
                    <c:numCache>
                      <c:formatCode>0</c:formatCode>
                      <c:ptCount val="4"/>
                      <c:pt idx="0">
                        <c:v>1</c:v>
                      </c:pt>
                      <c:pt idx="1">
                        <c:v>2</c:v>
                      </c:pt>
                      <c:pt idx="2">
                        <c:v>3</c:v>
                      </c:pt>
                      <c:pt idx="3">
                        <c:v>4</c:v>
                      </c:pt>
                    </c:numCache>
                  </c:numRef>
                </c:val>
                <c:extLst>
                  <c:ext xmlns:c16="http://schemas.microsoft.com/office/drawing/2014/chart" uri="{C3380CC4-5D6E-409C-BE32-E72D297353CC}">
                    <c16:uniqueId val="{00000002-F640-455F-9CC6-B268866BB104}"/>
                  </c:ext>
                </c:extLst>
              </c15:ser>
            </c15:filteredBarSeries>
          </c:ext>
        </c:extLst>
      </c:barChart>
      <c:catAx>
        <c:axId val="223283456"/>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223341184"/>
        <c:crosses val="autoZero"/>
        <c:auto val="1"/>
        <c:lblAlgn val="ctr"/>
        <c:lblOffset val="100"/>
        <c:noMultiLvlLbl val="0"/>
      </c:catAx>
      <c:valAx>
        <c:axId val="223341184"/>
        <c:scaling>
          <c:orientation val="minMax"/>
        </c:scaling>
        <c:delete val="0"/>
        <c:axPos val="l"/>
        <c:majorGridlines/>
        <c:numFmt formatCode="0%" sourceLinked="1"/>
        <c:majorTickMark val="out"/>
        <c:minorTickMark val="none"/>
        <c:tickLblPos val="nextTo"/>
        <c:txPr>
          <a:bodyPr/>
          <a:lstStyle/>
          <a:p>
            <a:pPr>
              <a:defRPr>
                <a:solidFill>
                  <a:schemeClr val="bg1"/>
                </a:solidFill>
              </a:defRPr>
            </a:pPr>
            <a:endParaRPr lang="en-US"/>
          </a:p>
        </c:txPr>
        <c:crossAx val="223283456"/>
        <c:crosses val="autoZero"/>
        <c:crossBetween val="between"/>
        <c:majorUnit val="0.2"/>
      </c:valAx>
    </c:plotArea>
    <c:legend>
      <c:legendPos val="b"/>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BDCEF9-3591-C646-A624-0875A8DA8D35}"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DE221-1C3F-414B-B5FB-F9355AD50196}" type="slidenum">
              <a:rPr lang="en-US" smtClean="0"/>
              <a:t>‹#›</a:t>
            </a:fld>
            <a:endParaRPr lang="en-US" dirty="0"/>
          </a:p>
        </p:txBody>
      </p:sp>
    </p:spTree>
    <p:extLst>
      <p:ext uri="{BB962C8B-B14F-4D97-AF65-F5344CB8AC3E}">
        <p14:creationId xmlns:p14="http://schemas.microsoft.com/office/powerpoint/2010/main" val="38219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BDCEF9-3591-C646-A624-0875A8DA8D35}"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DE221-1C3F-414B-B5FB-F9355AD50196}" type="slidenum">
              <a:rPr lang="en-US" smtClean="0"/>
              <a:t>‹#›</a:t>
            </a:fld>
            <a:endParaRPr lang="en-US" dirty="0"/>
          </a:p>
        </p:txBody>
      </p:sp>
    </p:spTree>
    <p:extLst>
      <p:ext uri="{BB962C8B-B14F-4D97-AF65-F5344CB8AC3E}">
        <p14:creationId xmlns:p14="http://schemas.microsoft.com/office/powerpoint/2010/main" val="309566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BDCEF9-3591-C646-A624-0875A8DA8D35}"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DE221-1C3F-414B-B5FB-F9355AD50196}" type="slidenum">
              <a:rPr lang="en-US" smtClean="0"/>
              <a:t>‹#›</a:t>
            </a:fld>
            <a:endParaRPr lang="en-US" dirty="0"/>
          </a:p>
        </p:txBody>
      </p:sp>
    </p:spTree>
    <p:extLst>
      <p:ext uri="{BB962C8B-B14F-4D97-AF65-F5344CB8AC3E}">
        <p14:creationId xmlns:p14="http://schemas.microsoft.com/office/powerpoint/2010/main" val="4107264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3065B5-DABB-2544-8F9B-DB740FE78822}"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7E212D-D1DE-F940-A0B0-E6920AA786E3}" type="slidenum">
              <a:rPr lang="en-US" smtClean="0"/>
              <a:t>‹#›</a:t>
            </a:fld>
            <a:endParaRPr lang="en-US" dirty="0"/>
          </a:p>
        </p:txBody>
      </p:sp>
    </p:spTree>
    <p:extLst>
      <p:ext uri="{BB962C8B-B14F-4D97-AF65-F5344CB8AC3E}">
        <p14:creationId xmlns:p14="http://schemas.microsoft.com/office/powerpoint/2010/main" val="1953407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3065B5-DABB-2544-8F9B-DB740FE78822}"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7E212D-D1DE-F940-A0B0-E6920AA786E3}" type="slidenum">
              <a:rPr lang="en-US" smtClean="0"/>
              <a:t>‹#›</a:t>
            </a:fld>
            <a:endParaRPr lang="en-US" dirty="0"/>
          </a:p>
        </p:txBody>
      </p:sp>
    </p:spTree>
    <p:extLst>
      <p:ext uri="{BB962C8B-B14F-4D97-AF65-F5344CB8AC3E}">
        <p14:creationId xmlns:p14="http://schemas.microsoft.com/office/powerpoint/2010/main" val="2021709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3065B5-DABB-2544-8F9B-DB740FE78822}"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7E212D-D1DE-F940-A0B0-E6920AA786E3}" type="slidenum">
              <a:rPr lang="en-US" smtClean="0"/>
              <a:t>‹#›</a:t>
            </a:fld>
            <a:endParaRPr lang="en-US" dirty="0"/>
          </a:p>
        </p:txBody>
      </p:sp>
    </p:spTree>
    <p:extLst>
      <p:ext uri="{BB962C8B-B14F-4D97-AF65-F5344CB8AC3E}">
        <p14:creationId xmlns:p14="http://schemas.microsoft.com/office/powerpoint/2010/main" val="1307750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3065B5-DABB-2544-8F9B-DB740FE78822}" type="datetimeFigureOut">
              <a:rPr lang="en-US" smtClean="0"/>
              <a:t>2/27/2024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47E212D-D1DE-F940-A0B0-E6920AA786E3}" type="slidenum">
              <a:rPr lang="en-US" smtClean="0"/>
              <a:t>‹#›</a:t>
            </a:fld>
            <a:endParaRPr lang="en-US" dirty="0"/>
          </a:p>
        </p:txBody>
      </p:sp>
    </p:spTree>
    <p:extLst>
      <p:ext uri="{BB962C8B-B14F-4D97-AF65-F5344CB8AC3E}">
        <p14:creationId xmlns:p14="http://schemas.microsoft.com/office/powerpoint/2010/main" val="1022104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83065B5-DABB-2544-8F9B-DB740FE78822}" type="datetimeFigureOut">
              <a:rPr lang="en-US" smtClean="0"/>
              <a:t>2/27/2024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47E212D-D1DE-F940-A0B0-E6920AA786E3}" type="slidenum">
              <a:rPr lang="en-US" smtClean="0"/>
              <a:t>‹#›</a:t>
            </a:fld>
            <a:endParaRPr lang="en-US" dirty="0"/>
          </a:p>
        </p:txBody>
      </p:sp>
    </p:spTree>
    <p:extLst>
      <p:ext uri="{BB962C8B-B14F-4D97-AF65-F5344CB8AC3E}">
        <p14:creationId xmlns:p14="http://schemas.microsoft.com/office/powerpoint/2010/main" val="3404289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83065B5-DABB-2544-8F9B-DB740FE78822}" type="datetimeFigureOut">
              <a:rPr lang="en-US" smtClean="0"/>
              <a:t>2/27/2024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47E212D-D1DE-F940-A0B0-E6920AA786E3}" type="slidenum">
              <a:rPr lang="en-US" smtClean="0"/>
              <a:t>‹#›</a:t>
            </a:fld>
            <a:endParaRPr lang="en-US" dirty="0"/>
          </a:p>
        </p:txBody>
      </p:sp>
    </p:spTree>
    <p:extLst>
      <p:ext uri="{BB962C8B-B14F-4D97-AF65-F5344CB8AC3E}">
        <p14:creationId xmlns:p14="http://schemas.microsoft.com/office/powerpoint/2010/main" val="2959832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83065B5-DABB-2544-8F9B-DB740FE78822}" type="datetimeFigureOut">
              <a:rPr lang="en-US" smtClean="0"/>
              <a:t>2/27/2024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47E212D-D1DE-F940-A0B0-E6920AA786E3}" type="slidenum">
              <a:rPr lang="en-US" smtClean="0"/>
              <a:t>‹#›</a:t>
            </a:fld>
            <a:endParaRPr lang="en-US" dirty="0"/>
          </a:p>
        </p:txBody>
      </p:sp>
    </p:spTree>
    <p:extLst>
      <p:ext uri="{BB962C8B-B14F-4D97-AF65-F5344CB8AC3E}">
        <p14:creationId xmlns:p14="http://schemas.microsoft.com/office/powerpoint/2010/main" val="2347667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3065B5-DABB-2544-8F9B-DB740FE78822}" type="datetimeFigureOut">
              <a:rPr lang="en-US" smtClean="0"/>
              <a:t>2/27/2024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47E212D-D1DE-F940-A0B0-E6920AA786E3}" type="slidenum">
              <a:rPr lang="en-US" smtClean="0"/>
              <a:t>‹#›</a:t>
            </a:fld>
            <a:endParaRPr lang="en-US" dirty="0"/>
          </a:p>
        </p:txBody>
      </p:sp>
    </p:spTree>
    <p:extLst>
      <p:ext uri="{BB962C8B-B14F-4D97-AF65-F5344CB8AC3E}">
        <p14:creationId xmlns:p14="http://schemas.microsoft.com/office/powerpoint/2010/main" val="298364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BDCEF9-3591-C646-A624-0875A8DA8D35}"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DE221-1C3F-414B-B5FB-F9355AD50196}" type="slidenum">
              <a:rPr lang="en-US" smtClean="0"/>
              <a:t>‹#›</a:t>
            </a:fld>
            <a:endParaRPr lang="en-US" dirty="0"/>
          </a:p>
        </p:txBody>
      </p:sp>
    </p:spTree>
    <p:extLst>
      <p:ext uri="{BB962C8B-B14F-4D97-AF65-F5344CB8AC3E}">
        <p14:creationId xmlns:p14="http://schemas.microsoft.com/office/powerpoint/2010/main" val="1178439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3065B5-DABB-2544-8F9B-DB740FE78822}" type="datetimeFigureOut">
              <a:rPr lang="en-US" smtClean="0"/>
              <a:t>2/27/2024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47E212D-D1DE-F940-A0B0-E6920AA786E3}" type="slidenum">
              <a:rPr lang="en-US" smtClean="0"/>
              <a:t>‹#›</a:t>
            </a:fld>
            <a:endParaRPr lang="en-US" dirty="0"/>
          </a:p>
        </p:txBody>
      </p:sp>
    </p:spTree>
    <p:extLst>
      <p:ext uri="{BB962C8B-B14F-4D97-AF65-F5344CB8AC3E}">
        <p14:creationId xmlns:p14="http://schemas.microsoft.com/office/powerpoint/2010/main" val="3978547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3065B5-DABB-2544-8F9B-DB740FE78822}"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7E212D-D1DE-F940-A0B0-E6920AA786E3}" type="slidenum">
              <a:rPr lang="en-US" smtClean="0"/>
              <a:t>‹#›</a:t>
            </a:fld>
            <a:endParaRPr lang="en-US" dirty="0"/>
          </a:p>
        </p:txBody>
      </p:sp>
    </p:spTree>
    <p:extLst>
      <p:ext uri="{BB962C8B-B14F-4D97-AF65-F5344CB8AC3E}">
        <p14:creationId xmlns:p14="http://schemas.microsoft.com/office/powerpoint/2010/main" val="1568525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3065B5-DABB-2544-8F9B-DB740FE78822}"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7E212D-D1DE-F940-A0B0-E6920AA786E3}" type="slidenum">
              <a:rPr lang="en-US" smtClean="0"/>
              <a:t>‹#›</a:t>
            </a:fld>
            <a:endParaRPr lang="en-US" dirty="0"/>
          </a:p>
        </p:txBody>
      </p:sp>
    </p:spTree>
    <p:extLst>
      <p:ext uri="{BB962C8B-B14F-4D97-AF65-F5344CB8AC3E}">
        <p14:creationId xmlns:p14="http://schemas.microsoft.com/office/powerpoint/2010/main" val="942067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CA243A-7EED-E346-A3CF-2675977FD0F7}"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B1E115-3DF0-544A-B6C5-03E470CAAC56}" type="slidenum">
              <a:rPr lang="en-US" smtClean="0"/>
              <a:t>‹#›</a:t>
            </a:fld>
            <a:endParaRPr lang="en-US" dirty="0"/>
          </a:p>
        </p:txBody>
      </p:sp>
    </p:spTree>
    <p:extLst>
      <p:ext uri="{BB962C8B-B14F-4D97-AF65-F5344CB8AC3E}">
        <p14:creationId xmlns:p14="http://schemas.microsoft.com/office/powerpoint/2010/main" val="1451504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CA243A-7EED-E346-A3CF-2675977FD0F7}"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B1E115-3DF0-544A-B6C5-03E470CAAC56}" type="slidenum">
              <a:rPr lang="en-US" smtClean="0"/>
              <a:t>‹#›</a:t>
            </a:fld>
            <a:endParaRPr lang="en-US" dirty="0"/>
          </a:p>
        </p:txBody>
      </p:sp>
    </p:spTree>
    <p:extLst>
      <p:ext uri="{BB962C8B-B14F-4D97-AF65-F5344CB8AC3E}">
        <p14:creationId xmlns:p14="http://schemas.microsoft.com/office/powerpoint/2010/main" val="1283867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CA243A-7EED-E346-A3CF-2675977FD0F7}"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B1E115-3DF0-544A-B6C5-03E470CAAC56}" type="slidenum">
              <a:rPr lang="en-US" smtClean="0"/>
              <a:t>‹#›</a:t>
            </a:fld>
            <a:endParaRPr lang="en-US" dirty="0"/>
          </a:p>
        </p:txBody>
      </p:sp>
    </p:spTree>
    <p:extLst>
      <p:ext uri="{BB962C8B-B14F-4D97-AF65-F5344CB8AC3E}">
        <p14:creationId xmlns:p14="http://schemas.microsoft.com/office/powerpoint/2010/main" val="2370241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6CA243A-7EED-E346-A3CF-2675977FD0F7}" type="datetimeFigureOut">
              <a:rPr lang="en-US" smtClean="0"/>
              <a:t>2/27/2024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B1E115-3DF0-544A-B6C5-03E470CAAC56}" type="slidenum">
              <a:rPr lang="en-US" smtClean="0"/>
              <a:t>‹#›</a:t>
            </a:fld>
            <a:endParaRPr lang="en-US" dirty="0"/>
          </a:p>
        </p:txBody>
      </p:sp>
    </p:spTree>
    <p:extLst>
      <p:ext uri="{BB962C8B-B14F-4D97-AF65-F5344CB8AC3E}">
        <p14:creationId xmlns:p14="http://schemas.microsoft.com/office/powerpoint/2010/main" val="3406402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6CA243A-7EED-E346-A3CF-2675977FD0F7}" type="datetimeFigureOut">
              <a:rPr lang="en-US" smtClean="0"/>
              <a:t>2/27/2024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4B1E115-3DF0-544A-B6C5-03E470CAAC56}" type="slidenum">
              <a:rPr lang="en-US" smtClean="0"/>
              <a:t>‹#›</a:t>
            </a:fld>
            <a:endParaRPr lang="en-US" dirty="0"/>
          </a:p>
        </p:txBody>
      </p:sp>
    </p:spTree>
    <p:extLst>
      <p:ext uri="{BB962C8B-B14F-4D97-AF65-F5344CB8AC3E}">
        <p14:creationId xmlns:p14="http://schemas.microsoft.com/office/powerpoint/2010/main" val="2221512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CA243A-7EED-E346-A3CF-2675977FD0F7}" type="datetimeFigureOut">
              <a:rPr lang="en-US" smtClean="0"/>
              <a:t>2/27/2024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4B1E115-3DF0-544A-B6C5-03E470CAAC56}" type="slidenum">
              <a:rPr lang="en-US" smtClean="0"/>
              <a:t>‹#›</a:t>
            </a:fld>
            <a:endParaRPr lang="en-US" dirty="0"/>
          </a:p>
        </p:txBody>
      </p:sp>
    </p:spTree>
    <p:extLst>
      <p:ext uri="{BB962C8B-B14F-4D97-AF65-F5344CB8AC3E}">
        <p14:creationId xmlns:p14="http://schemas.microsoft.com/office/powerpoint/2010/main" val="2808701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6CA243A-7EED-E346-A3CF-2675977FD0F7}" type="datetimeFigureOut">
              <a:rPr lang="en-US" smtClean="0"/>
              <a:t>2/27/2024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4B1E115-3DF0-544A-B6C5-03E470CAAC56}" type="slidenum">
              <a:rPr lang="en-US" smtClean="0"/>
              <a:t>‹#›</a:t>
            </a:fld>
            <a:endParaRPr lang="en-US" dirty="0"/>
          </a:p>
        </p:txBody>
      </p:sp>
    </p:spTree>
    <p:extLst>
      <p:ext uri="{BB962C8B-B14F-4D97-AF65-F5344CB8AC3E}">
        <p14:creationId xmlns:p14="http://schemas.microsoft.com/office/powerpoint/2010/main" val="419418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BDCEF9-3591-C646-A624-0875A8DA8D35}"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DE221-1C3F-414B-B5FB-F9355AD50196}" type="slidenum">
              <a:rPr lang="en-US" smtClean="0"/>
              <a:t>‹#›</a:t>
            </a:fld>
            <a:endParaRPr lang="en-US" dirty="0"/>
          </a:p>
        </p:txBody>
      </p:sp>
    </p:spTree>
    <p:extLst>
      <p:ext uri="{BB962C8B-B14F-4D97-AF65-F5344CB8AC3E}">
        <p14:creationId xmlns:p14="http://schemas.microsoft.com/office/powerpoint/2010/main" val="508501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6CA243A-7EED-E346-A3CF-2675977FD0F7}" type="datetimeFigureOut">
              <a:rPr lang="en-US" smtClean="0"/>
              <a:t>2/27/2024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B1E115-3DF0-544A-B6C5-03E470CAAC56}" type="slidenum">
              <a:rPr lang="en-US" smtClean="0"/>
              <a:t>‹#›</a:t>
            </a:fld>
            <a:endParaRPr lang="en-US" dirty="0"/>
          </a:p>
        </p:txBody>
      </p:sp>
    </p:spTree>
    <p:extLst>
      <p:ext uri="{BB962C8B-B14F-4D97-AF65-F5344CB8AC3E}">
        <p14:creationId xmlns:p14="http://schemas.microsoft.com/office/powerpoint/2010/main" val="4219712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6CA243A-7EED-E346-A3CF-2675977FD0F7}" type="datetimeFigureOut">
              <a:rPr lang="en-US" smtClean="0"/>
              <a:t>2/27/2024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B1E115-3DF0-544A-B6C5-03E470CAAC56}" type="slidenum">
              <a:rPr lang="en-US" smtClean="0"/>
              <a:t>‹#›</a:t>
            </a:fld>
            <a:endParaRPr lang="en-US" dirty="0"/>
          </a:p>
        </p:txBody>
      </p:sp>
    </p:spTree>
    <p:extLst>
      <p:ext uri="{BB962C8B-B14F-4D97-AF65-F5344CB8AC3E}">
        <p14:creationId xmlns:p14="http://schemas.microsoft.com/office/powerpoint/2010/main" val="2571087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CA243A-7EED-E346-A3CF-2675977FD0F7}"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B1E115-3DF0-544A-B6C5-03E470CAAC56}" type="slidenum">
              <a:rPr lang="en-US" smtClean="0"/>
              <a:t>‹#›</a:t>
            </a:fld>
            <a:endParaRPr lang="en-US" dirty="0"/>
          </a:p>
        </p:txBody>
      </p:sp>
    </p:spTree>
    <p:extLst>
      <p:ext uri="{BB962C8B-B14F-4D97-AF65-F5344CB8AC3E}">
        <p14:creationId xmlns:p14="http://schemas.microsoft.com/office/powerpoint/2010/main" val="4021591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CA243A-7EED-E346-A3CF-2675977FD0F7}" type="datetimeFigureOut">
              <a:rPr lang="en-US" smtClean="0"/>
              <a:t>2/27/2024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B1E115-3DF0-544A-B6C5-03E470CAAC56}" type="slidenum">
              <a:rPr lang="en-US" smtClean="0"/>
              <a:t>‹#›</a:t>
            </a:fld>
            <a:endParaRPr lang="en-US" dirty="0"/>
          </a:p>
        </p:txBody>
      </p:sp>
    </p:spTree>
    <p:extLst>
      <p:ext uri="{BB962C8B-B14F-4D97-AF65-F5344CB8AC3E}">
        <p14:creationId xmlns:p14="http://schemas.microsoft.com/office/powerpoint/2010/main" val="400579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BDCEF9-3591-C646-A624-0875A8DA8D35}" type="datetimeFigureOut">
              <a:rPr lang="en-US" smtClean="0"/>
              <a:t>2/27/2024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1DE221-1C3F-414B-B5FB-F9355AD50196}" type="slidenum">
              <a:rPr lang="en-US" smtClean="0"/>
              <a:t>‹#›</a:t>
            </a:fld>
            <a:endParaRPr lang="en-US" dirty="0"/>
          </a:p>
        </p:txBody>
      </p:sp>
    </p:spTree>
    <p:extLst>
      <p:ext uri="{BB962C8B-B14F-4D97-AF65-F5344CB8AC3E}">
        <p14:creationId xmlns:p14="http://schemas.microsoft.com/office/powerpoint/2010/main" val="178038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1BDCEF9-3591-C646-A624-0875A8DA8D35}" type="datetimeFigureOut">
              <a:rPr lang="en-US" smtClean="0"/>
              <a:t>2/27/2024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1DE221-1C3F-414B-B5FB-F9355AD50196}" type="slidenum">
              <a:rPr lang="en-US" smtClean="0"/>
              <a:t>‹#›</a:t>
            </a:fld>
            <a:endParaRPr lang="en-US" dirty="0"/>
          </a:p>
        </p:txBody>
      </p:sp>
    </p:spTree>
    <p:extLst>
      <p:ext uri="{BB962C8B-B14F-4D97-AF65-F5344CB8AC3E}">
        <p14:creationId xmlns:p14="http://schemas.microsoft.com/office/powerpoint/2010/main" val="288749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1BDCEF9-3591-C646-A624-0875A8DA8D35}" type="datetimeFigureOut">
              <a:rPr lang="en-US" smtClean="0"/>
              <a:t>2/27/2024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1DE221-1C3F-414B-B5FB-F9355AD50196}" type="slidenum">
              <a:rPr lang="en-US" smtClean="0"/>
              <a:t>‹#›</a:t>
            </a:fld>
            <a:endParaRPr lang="en-US" dirty="0"/>
          </a:p>
        </p:txBody>
      </p:sp>
    </p:spTree>
    <p:extLst>
      <p:ext uri="{BB962C8B-B14F-4D97-AF65-F5344CB8AC3E}">
        <p14:creationId xmlns:p14="http://schemas.microsoft.com/office/powerpoint/2010/main" val="194064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1BDCEF9-3591-C646-A624-0875A8DA8D35}" type="datetimeFigureOut">
              <a:rPr lang="en-US" smtClean="0"/>
              <a:t>2/27/2024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1DE221-1C3F-414B-B5FB-F9355AD50196}" type="slidenum">
              <a:rPr lang="en-US" smtClean="0"/>
              <a:t>‹#›</a:t>
            </a:fld>
            <a:endParaRPr lang="en-US" dirty="0"/>
          </a:p>
        </p:txBody>
      </p:sp>
    </p:spTree>
    <p:extLst>
      <p:ext uri="{BB962C8B-B14F-4D97-AF65-F5344CB8AC3E}">
        <p14:creationId xmlns:p14="http://schemas.microsoft.com/office/powerpoint/2010/main" val="429424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BDCEF9-3591-C646-A624-0875A8DA8D35}" type="datetimeFigureOut">
              <a:rPr lang="en-US" smtClean="0"/>
              <a:t>2/27/2024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1DE221-1C3F-414B-B5FB-F9355AD50196}" type="slidenum">
              <a:rPr lang="en-US" smtClean="0"/>
              <a:t>‹#›</a:t>
            </a:fld>
            <a:endParaRPr lang="en-US" dirty="0"/>
          </a:p>
        </p:txBody>
      </p:sp>
    </p:spTree>
    <p:extLst>
      <p:ext uri="{BB962C8B-B14F-4D97-AF65-F5344CB8AC3E}">
        <p14:creationId xmlns:p14="http://schemas.microsoft.com/office/powerpoint/2010/main" val="5235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BDCEF9-3591-C646-A624-0875A8DA8D35}" type="datetimeFigureOut">
              <a:rPr lang="en-US" smtClean="0"/>
              <a:t>2/27/2024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1DE221-1C3F-414B-B5FB-F9355AD50196}" type="slidenum">
              <a:rPr lang="en-US" smtClean="0"/>
              <a:t>‹#›</a:t>
            </a:fld>
            <a:endParaRPr lang="en-US" dirty="0"/>
          </a:p>
        </p:txBody>
      </p:sp>
    </p:spTree>
    <p:extLst>
      <p:ext uri="{BB962C8B-B14F-4D97-AF65-F5344CB8AC3E}">
        <p14:creationId xmlns:p14="http://schemas.microsoft.com/office/powerpoint/2010/main" val="108278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 Template bits-01.tif"/>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759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OUR PLAN PP pages-02.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1596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UR PLAN PP pages-03.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1557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chart" Target="../charts/chart6.xml"/><Relationship Id="rId5" Type="http://schemas.microsoft.com/office/2007/relationships/hdphoto" Target="../media/hdphoto2.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chart" Target="../charts/chart8.xml"/><Relationship Id="rId5" Type="http://schemas.microsoft.com/office/2007/relationships/hdphoto" Target="../media/hdphoto2.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566946"/>
            <a:ext cx="7772400" cy="2129341"/>
          </a:xfrm>
        </p:spPr>
        <p:txBody>
          <a:bodyPr/>
          <a:lstStyle/>
          <a:p>
            <a:r>
              <a:rPr lang="en-US" b="1" dirty="0">
                <a:solidFill>
                  <a:schemeClr val="bg1"/>
                </a:solidFill>
                <a:latin typeface="Helvetica"/>
                <a:cs typeface="Helvetica"/>
              </a:rPr>
              <a:t>Gender Pay </a:t>
            </a:r>
            <a:br>
              <a:rPr lang="en-US" b="1" dirty="0">
                <a:solidFill>
                  <a:schemeClr val="bg1"/>
                </a:solidFill>
                <a:latin typeface="Helvetica"/>
                <a:cs typeface="Helvetica"/>
              </a:rPr>
            </a:br>
            <a:r>
              <a:rPr lang="en-US" b="1" dirty="0">
                <a:solidFill>
                  <a:schemeClr val="bg1"/>
                </a:solidFill>
                <a:latin typeface="Helvetica"/>
                <a:cs typeface="Helvetica"/>
              </a:rPr>
              <a:t>Gap Report</a:t>
            </a:r>
            <a:br>
              <a:rPr lang="en-US" b="1" dirty="0">
                <a:solidFill>
                  <a:schemeClr val="bg1"/>
                </a:solidFill>
                <a:latin typeface="Helvetica"/>
                <a:cs typeface="Helvetica"/>
              </a:rPr>
            </a:br>
            <a:r>
              <a:rPr lang="en-US" b="1" dirty="0">
                <a:solidFill>
                  <a:schemeClr val="bg1"/>
                </a:solidFill>
                <a:latin typeface="Helvetica"/>
                <a:cs typeface="Helvetica"/>
              </a:rPr>
              <a:t>2023</a:t>
            </a:r>
            <a:br>
              <a:rPr lang="en-US" b="1" dirty="0">
                <a:solidFill>
                  <a:schemeClr val="bg1"/>
                </a:solidFill>
                <a:latin typeface="Helvetica"/>
                <a:cs typeface="Helvetica"/>
              </a:rPr>
            </a:br>
            <a:br>
              <a:rPr lang="en-US" b="1" dirty="0">
                <a:solidFill>
                  <a:schemeClr val="bg1"/>
                </a:solidFill>
                <a:latin typeface="Helvetica"/>
                <a:cs typeface="Helvetica"/>
              </a:rPr>
            </a:br>
            <a:br>
              <a:rPr lang="en-US" b="1" dirty="0">
                <a:solidFill>
                  <a:schemeClr val="bg1"/>
                </a:solidFill>
                <a:latin typeface="Helvetica"/>
                <a:cs typeface="Helvetica"/>
              </a:rPr>
            </a:br>
            <a:endParaRPr lang="en-US" b="1" dirty="0">
              <a:solidFill>
                <a:schemeClr val="bg1"/>
              </a:solidFill>
              <a:latin typeface="Helvetica"/>
              <a:cs typeface="Helvetica"/>
            </a:endParaRPr>
          </a:p>
        </p:txBody>
      </p:sp>
    </p:spTree>
    <p:extLst>
      <p:ext uri="{BB962C8B-B14F-4D97-AF65-F5344CB8AC3E}">
        <p14:creationId xmlns:p14="http://schemas.microsoft.com/office/powerpoint/2010/main" val="260086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9F2E74-E2B3-D825-B8A8-5210A5DEDAD6}"/>
              </a:ext>
            </a:extLst>
          </p:cNvPr>
          <p:cNvSpPr txBox="1"/>
          <p:nvPr/>
        </p:nvSpPr>
        <p:spPr>
          <a:xfrm>
            <a:off x="288371" y="1101379"/>
            <a:ext cx="8691856" cy="2477601"/>
          </a:xfrm>
          <a:prstGeom prst="rect">
            <a:avLst/>
          </a:prstGeom>
          <a:noFill/>
        </p:spPr>
        <p:txBody>
          <a:bodyPr wrap="square">
            <a:spAutoFit/>
          </a:bodyPr>
          <a:lstStyle/>
          <a:p>
            <a:pPr lvl="0" algn="just">
              <a:spcBef>
                <a:spcPts val="600"/>
              </a:spcBef>
            </a:pPr>
            <a:r>
              <a:rPr lang="en-GB" sz="2000" b="1" dirty="0">
                <a:solidFill>
                  <a:schemeClr val="bg1"/>
                </a:solidFill>
              </a:rPr>
              <a:t>Mean Bonus Gender Pay Gap</a:t>
            </a:r>
            <a:endParaRPr lang="en-GB" sz="2000" dirty="0">
              <a:solidFill>
                <a:schemeClr val="bg1"/>
              </a:solidFill>
            </a:endParaRPr>
          </a:p>
          <a:p>
            <a:pPr algn="just">
              <a:spcBef>
                <a:spcPts val="600"/>
              </a:spcBef>
            </a:pPr>
            <a:r>
              <a:rPr lang="en-GB" sz="2000" b="1" dirty="0">
                <a:solidFill>
                  <a:schemeClr val="bg1"/>
                </a:solidFill>
              </a:rPr>
              <a:t>T</a:t>
            </a:r>
            <a:r>
              <a:rPr lang="en-GB" sz="2000" dirty="0">
                <a:solidFill>
                  <a:schemeClr val="bg1"/>
                </a:solidFill>
              </a:rPr>
              <a:t>he data tells us that on average bonus pay, female employees earn 17% less than male employees. Last year female employees earn 29% less than male employees which shows that there has been some improvement in closing the gap.</a:t>
            </a:r>
          </a:p>
          <a:p>
            <a:pPr algn="just">
              <a:spcBef>
                <a:spcPts val="600"/>
              </a:spcBef>
            </a:pPr>
            <a:r>
              <a:rPr lang="en-GB" sz="2000" b="1" dirty="0">
                <a:solidFill>
                  <a:schemeClr val="bg1"/>
                </a:solidFill>
              </a:rPr>
              <a:t>Median Bonus Gender Pay Gap</a:t>
            </a:r>
            <a:endParaRPr lang="en-GB" sz="2000" dirty="0">
              <a:solidFill>
                <a:schemeClr val="bg1"/>
              </a:solidFill>
            </a:endParaRPr>
          </a:p>
          <a:p>
            <a:pPr algn="just">
              <a:spcBef>
                <a:spcPts val="600"/>
              </a:spcBef>
            </a:pPr>
            <a:r>
              <a:rPr lang="en-GB" sz="2000" dirty="0">
                <a:solidFill>
                  <a:schemeClr val="bg1"/>
                </a:solidFill>
              </a:rPr>
              <a:t>The data tells us that on median bonus pay, female employees earn 0% less than male staff.</a:t>
            </a:r>
          </a:p>
        </p:txBody>
      </p:sp>
      <p:sp>
        <p:nvSpPr>
          <p:cNvPr id="6" name="Title 1">
            <a:extLst>
              <a:ext uri="{FF2B5EF4-FFF2-40B4-BE49-F238E27FC236}">
                <a16:creationId xmlns:a16="http://schemas.microsoft.com/office/drawing/2014/main" id="{4FDE585E-C834-44AB-AEBD-2921A95AE771}"/>
              </a:ext>
            </a:extLst>
          </p:cNvPr>
          <p:cNvSpPr txBox="1">
            <a:spLocks/>
          </p:cNvSpPr>
          <p:nvPr/>
        </p:nvSpPr>
        <p:spPr>
          <a:xfrm>
            <a:off x="288371" y="476584"/>
            <a:ext cx="5667153"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bg1"/>
                </a:solidFill>
              </a:rPr>
              <a:t>GENDER PAY GAP BONUS PAY</a:t>
            </a:r>
          </a:p>
        </p:txBody>
      </p:sp>
      <p:graphicFrame>
        <p:nvGraphicFramePr>
          <p:cNvPr id="8" name="Chart 7">
            <a:extLst>
              <a:ext uri="{FF2B5EF4-FFF2-40B4-BE49-F238E27FC236}">
                <a16:creationId xmlns:a16="http://schemas.microsoft.com/office/drawing/2014/main" id="{F8437DBE-D675-4151-93E1-9BDF93532EC7}"/>
              </a:ext>
            </a:extLst>
          </p:cNvPr>
          <p:cNvGraphicFramePr>
            <a:graphicFrameLocks/>
          </p:cNvGraphicFramePr>
          <p:nvPr>
            <p:extLst>
              <p:ext uri="{D42A27DB-BD31-4B8C-83A1-F6EECF244321}">
                <p14:modId xmlns:p14="http://schemas.microsoft.com/office/powerpoint/2010/main" val="813341966"/>
              </p:ext>
            </p:extLst>
          </p:nvPr>
        </p:nvGraphicFramePr>
        <p:xfrm>
          <a:off x="1378425" y="3516038"/>
          <a:ext cx="6237026" cy="2410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046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7076" y="965729"/>
            <a:ext cx="8431619" cy="1938992"/>
          </a:xfrm>
          <a:prstGeom prst="rect">
            <a:avLst/>
          </a:prstGeom>
          <a:noFill/>
        </p:spPr>
        <p:txBody>
          <a:bodyPr wrap="square" rtlCol="0">
            <a:spAutoFit/>
          </a:bodyPr>
          <a:lstStyle/>
          <a:p>
            <a:pPr algn="just"/>
            <a:r>
              <a:rPr lang="en-GB" sz="2000" dirty="0">
                <a:solidFill>
                  <a:schemeClr val="bg1"/>
                </a:solidFill>
              </a:rPr>
              <a:t>This data shows the total number of staff paid bonuses against the total number of staff in the Medical and Dental Staff Group. Our 2023 data reflects below eligible medics who can apply for Clinical Excellence Awards. It should be noted that consultants must have 12 months service before they are eligible for bonus payment’s and they must also meet the Trust’s mandatory training and appraisal requirements.</a:t>
            </a:r>
          </a:p>
        </p:txBody>
      </p:sp>
      <p:sp>
        <p:nvSpPr>
          <p:cNvPr id="5" name="TextBox 4">
            <a:extLst>
              <a:ext uri="{FF2B5EF4-FFF2-40B4-BE49-F238E27FC236}">
                <a16:creationId xmlns:a16="http://schemas.microsoft.com/office/drawing/2014/main" id="{04AA7368-CA03-F8B6-8F9F-4E395CA9FDF4}"/>
              </a:ext>
            </a:extLst>
          </p:cNvPr>
          <p:cNvSpPr txBox="1"/>
          <p:nvPr/>
        </p:nvSpPr>
        <p:spPr>
          <a:xfrm>
            <a:off x="287076" y="442509"/>
            <a:ext cx="8761390" cy="523220"/>
          </a:xfrm>
          <a:prstGeom prst="rect">
            <a:avLst/>
          </a:prstGeom>
          <a:noFill/>
        </p:spPr>
        <p:txBody>
          <a:bodyPr wrap="square">
            <a:spAutoFit/>
          </a:bodyPr>
          <a:lstStyle/>
          <a:p>
            <a:r>
              <a:rPr lang="en-GB" sz="2800" b="1" dirty="0">
                <a:solidFill>
                  <a:schemeClr val="bg1"/>
                </a:solidFill>
                <a:latin typeface="+mn-lt"/>
              </a:rPr>
              <a:t>GENDER PAY GAP BONUS (MEDICAL AND DENTAL) </a:t>
            </a:r>
            <a:endParaRPr lang="en-GB" sz="2800" b="1" dirty="0"/>
          </a:p>
        </p:txBody>
      </p:sp>
      <p:graphicFrame>
        <p:nvGraphicFramePr>
          <p:cNvPr id="9" name="Chart 8">
            <a:extLst>
              <a:ext uri="{FF2B5EF4-FFF2-40B4-BE49-F238E27FC236}">
                <a16:creationId xmlns:a16="http://schemas.microsoft.com/office/drawing/2014/main" id="{0E1D4DD4-80AC-422B-8625-63709DB0EE20}"/>
              </a:ext>
            </a:extLst>
          </p:cNvPr>
          <p:cNvGraphicFramePr>
            <a:graphicFrameLocks/>
          </p:cNvGraphicFramePr>
          <p:nvPr>
            <p:extLst>
              <p:ext uri="{D42A27DB-BD31-4B8C-83A1-F6EECF244321}">
                <p14:modId xmlns:p14="http://schemas.microsoft.com/office/powerpoint/2010/main" val="1946482068"/>
              </p:ext>
            </p:extLst>
          </p:nvPr>
        </p:nvGraphicFramePr>
        <p:xfrm>
          <a:off x="865082" y="2716538"/>
          <a:ext cx="7275605" cy="33636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237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85004"/>
            <a:ext cx="8229600" cy="1143000"/>
          </a:xfrm>
        </p:spPr>
        <p:txBody>
          <a:bodyPr/>
          <a:lstStyle/>
          <a:p>
            <a:pPr algn="l"/>
            <a:r>
              <a:rPr lang="en-GB" sz="2800" b="1" dirty="0">
                <a:solidFill>
                  <a:schemeClr val="bg1"/>
                </a:solidFill>
              </a:rPr>
              <a:t>UNDERSTANDING OUR RESULTS </a:t>
            </a:r>
          </a:p>
        </p:txBody>
      </p:sp>
      <p:sp>
        <p:nvSpPr>
          <p:cNvPr id="4" name="TextBox 3"/>
          <p:cNvSpPr txBox="1"/>
          <p:nvPr/>
        </p:nvSpPr>
        <p:spPr>
          <a:xfrm>
            <a:off x="361950" y="795227"/>
            <a:ext cx="8277225" cy="1631216"/>
          </a:xfrm>
          <a:prstGeom prst="rect">
            <a:avLst/>
          </a:prstGeom>
          <a:noFill/>
        </p:spPr>
        <p:txBody>
          <a:bodyPr wrap="square" rtlCol="0">
            <a:spAutoFit/>
          </a:bodyPr>
          <a:lstStyle/>
          <a:p>
            <a:pPr algn="just"/>
            <a:r>
              <a:rPr lang="en-GB" sz="2000" dirty="0">
                <a:solidFill>
                  <a:schemeClr val="bg1"/>
                </a:solidFill>
              </a:rPr>
              <a:t>Alder Hey staff are employed on national contractual terms and conditions; Agenda for Change Bands 1-9, Medical and Dental, and Very Senior Managers (VSM). The chart below shows the gender differences between grades and staff groups, with the biggest variation to this being within AfC Band 8d and 9, and Medical staff. </a:t>
            </a:r>
          </a:p>
        </p:txBody>
      </p:sp>
      <p:graphicFrame>
        <p:nvGraphicFramePr>
          <p:cNvPr id="5" name="Chart 4">
            <a:extLst>
              <a:ext uri="{FF2B5EF4-FFF2-40B4-BE49-F238E27FC236}">
                <a16:creationId xmlns:a16="http://schemas.microsoft.com/office/drawing/2014/main" id="{79A25F30-9DA8-46CD-8422-348C2329A6E3}"/>
              </a:ext>
            </a:extLst>
          </p:cNvPr>
          <p:cNvGraphicFramePr>
            <a:graphicFrameLocks/>
          </p:cNvGraphicFramePr>
          <p:nvPr>
            <p:extLst>
              <p:ext uri="{D42A27DB-BD31-4B8C-83A1-F6EECF244321}">
                <p14:modId xmlns:p14="http://schemas.microsoft.com/office/powerpoint/2010/main" val="72867603"/>
              </p:ext>
            </p:extLst>
          </p:nvPr>
        </p:nvGraphicFramePr>
        <p:xfrm>
          <a:off x="361950" y="2581426"/>
          <a:ext cx="7731517" cy="2992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110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8215-468D-4EE4-AC0D-F52C378535EA}"/>
              </a:ext>
            </a:extLst>
          </p:cNvPr>
          <p:cNvSpPr>
            <a:spLocks noGrp="1"/>
          </p:cNvSpPr>
          <p:nvPr>
            <p:ph type="title"/>
          </p:nvPr>
        </p:nvSpPr>
        <p:spPr/>
        <p:txBody>
          <a:bodyPr/>
          <a:lstStyle/>
          <a:p>
            <a:pPr algn="l"/>
            <a:r>
              <a:rPr lang="en-GB" sz="2800" b="1" dirty="0">
                <a:solidFill>
                  <a:schemeClr val="bg1"/>
                </a:solidFill>
              </a:rPr>
              <a:t>Agenda for Change (AfC)</a:t>
            </a:r>
          </a:p>
        </p:txBody>
      </p:sp>
      <p:sp>
        <p:nvSpPr>
          <p:cNvPr id="3" name="Content Placeholder 2">
            <a:extLst>
              <a:ext uri="{FF2B5EF4-FFF2-40B4-BE49-F238E27FC236}">
                <a16:creationId xmlns:a16="http://schemas.microsoft.com/office/drawing/2014/main" id="{980B10EA-3022-4332-9011-7D044CA1719D}"/>
              </a:ext>
            </a:extLst>
          </p:cNvPr>
          <p:cNvSpPr>
            <a:spLocks noGrp="1"/>
          </p:cNvSpPr>
          <p:nvPr>
            <p:ph idx="1"/>
          </p:nvPr>
        </p:nvSpPr>
        <p:spPr>
          <a:xfrm>
            <a:off x="240224" y="1042031"/>
            <a:ext cx="8229600" cy="4525963"/>
          </a:xfrm>
        </p:spPr>
        <p:txBody>
          <a:bodyPr/>
          <a:lstStyle/>
          <a:p>
            <a:pPr marL="0" indent="0">
              <a:buNone/>
            </a:pPr>
            <a:r>
              <a:rPr lang="en-GB" sz="1800" dirty="0">
                <a:solidFill>
                  <a:schemeClr val="bg1"/>
                </a:solidFill>
              </a:rPr>
              <a:t>The Agenda for Change (AFC) was implemented on 01 October 2004 and it represents a major reform of pay and other terms and conditions for all  NHS staff with the exception of  Medical and Dental Staff and some Senior Managers.  The system provides common terms and conditions for all staff and is supported by the NHS Job Evaluation Scheme and the NHS Knowledge and Skills Framework (KSF).  It was designed to deliver:</a:t>
            </a:r>
          </a:p>
          <a:p>
            <a:r>
              <a:rPr lang="en-GB" sz="1800" dirty="0">
                <a:solidFill>
                  <a:schemeClr val="bg1"/>
                </a:solidFill>
              </a:rPr>
              <a:t>A fair pay system based on the principle of equal pay for work of equal value</a:t>
            </a:r>
          </a:p>
          <a:p>
            <a:r>
              <a:rPr lang="en-GB" sz="1800" dirty="0">
                <a:solidFill>
                  <a:schemeClr val="bg1"/>
                </a:solidFill>
              </a:rPr>
              <a:t>Improved links between pay and career progression</a:t>
            </a:r>
          </a:p>
          <a:p>
            <a:r>
              <a:rPr lang="en-GB" sz="1800" dirty="0">
                <a:solidFill>
                  <a:schemeClr val="bg1"/>
                </a:solidFill>
              </a:rPr>
              <a:t>Harmonised terms and conditions of service including annual leave, full-time hours of work, payment for unsocial hours working and levels of sick pay.</a:t>
            </a:r>
          </a:p>
          <a:p>
            <a:pPr marL="0" indent="0">
              <a:buNone/>
            </a:pPr>
            <a:r>
              <a:rPr lang="en-GB" sz="1800" dirty="0">
                <a:solidFill>
                  <a:schemeClr val="bg1"/>
                </a:solidFill>
              </a:rPr>
              <a:t>The NHS terms and conditions of service handbook contain the national agreements on pay and conditions of service for NHS staff other than medical and dental staff and very senior managers. Job evaluation enables jobs to be matched to national job profiles or allows Trusts to evaluate jobs locally, to determine in which AfC pay band a post should sit.</a:t>
            </a:r>
          </a:p>
        </p:txBody>
      </p:sp>
    </p:spTree>
    <p:extLst>
      <p:ext uri="{BB962C8B-B14F-4D97-AF65-F5344CB8AC3E}">
        <p14:creationId xmlns:p14="http://schemas.microsoft.com/office/powerpoint/2010/main" val="101403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4037"/>
          </a:xfrm>
        </p:spPr>
        <p:txBody>
          <a:bodyPr/>
          <a:lstStyle/>
          <a:p>
            <a:pPr algn="l"/>
            <a:r>
              <a:rPr lang="en-GB" sz="2800" b="1" dirty="0">
                <a:solidFill>
                  <a:schemeClr val="bg1"/>
                </a:solidFill>
              </a:rPr>
              <a:t>UNDERSTANDING OUR RESULTS</a:t>
            </a:r>
          </a:p>
        </p:txBody>
      </p:sp>
      <p:sp>
        <p:nvSpPr>
          <p:cNvPr id="4" name="TextBox 3"/>
          <p:cNvSpPr txBox="1"/>
          <p:nvPr/>
        </p:nvSpPr>
        <p:spPr>
          <a:xfrm>
            <a:off x="457199" y="1252219"/>
            <a:ext cx="8315325" cy="707886"/>
          </a:xfrm>
          <a:prstGeom prst="rect">
            <a:avLst/>
          </a:prstGeom>
          <a:noFill/>
        </p:spPr>
        <p:txBody>
          <a:bodyPr wrap="square" rtlCol="0">
            <a:spAutoFit/>
          </a:bodyPr>
          <a:lstStyle/>
          <a:p>
            <a:pPr algn="just"/>
            <a:r>
              <a:rPr lang="en-GB" sz="2000" dirty="0">
                <a:solidFill>
                  <a:schemeClr val="bg1"/>
                </a:solidFill>
              </a:rPr>
              <a:t>An analysis of salary within AfC staff only, reveals that there is an average mean pay gender gap of 2.42%, and that there is no median gender pay gap.</a:t>
            </a:r>
          </a:p>
        </p:txBody>
      </p:sp>
      <p:pic>
        <p:nvPicPr>
          <p:cNvPr id="5" name="chart"/>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3390" b="97458" l="3774" r="94340">
                        <a14:foregroundMark x1="50943" y1="12712" x2="50943" y2="12712"/>
                      </a14:backgroundRemoval>
                    </a14:imgEffect>
                  </a14:imgLayer>
                </a14:imgProps>
              </a:ext>
            </a:extLst>
          </a:blip>
          <a:stretch>
            <a:fillRect/>
          </a:stretch>
        </p:blipFill>
        <p:spPr>
          <a:xfrm>
            <a:off x="5744260" y="3412322"/>
            <a:ext cx="401815" cy="885019"/>
          </a:xfrm>
          <a:prstGeom prst="rect">
            <a:avLst/>
          </a:prstGeom>
        </p:spPr>
      </p:pic>
      <p:pic>
        <p:nvPicPr>
          <p:cNvPr id="6" name="chart"/>
          <p:cNvPicPr>
            <a:picLocks noChangeAspect="1"/>
          </p:cNvPicPr>
          <p:nvPr/>
        </p:nvPicPr>
        <p:blipFill>
          <a:blip r:embed="rId4">
            <a:extLst>
              <a:ext uri="{BEBA8EAE-BF5A-486C-A8C5-ECC9F3942E4B}">
                <a14:imgProps xmlns:a14="http://schemas.microsoft.com/office/drawing/2010/main">
                  <a14:imgLayer r:embed="rId5">
                    <a14:imgEffect>
                      <a14:backgroundRemoval t="8475" b="97458" l="8197" r="93443">
                        <a14:foregroundMark x1="49180" y1="19492" x2="49180" y2="19492"/>
                        <a14:foregroundMark x1="13115" y1="57627" x2="13115" y2="57627"/>
                      </a14:backgroundRemoval>
                    </a14:imgEffect>
                  </a14:imgLayer>
                </a14:imgProps>
              </a:ext>
            </a:extLst>
          </a:blip>
          <a:stretch>
            <a:fillRect/>
          </a:stretch>
        </p:blipFill>
        <p:spPr>
          <a:xfrm>
            <a:off x="7864345" y="3439359"/>
            <a:ext cx="464228" cy="888418"/>
          </a:xfrm>
          <a:prstGeom prst="rect">
            <a:avLst/>
          </a:prstGeom>
        </p:spPr>
      </p:pic>
      <p:sp>
        <p:nvSpPr>
          <p:cNvPr id="7" name="TextBox 6"/>
          <p:cNvSpPr txBox="1"/>
          <p:nvPr/>
        </p:nvSpPr>
        <p:spPr>
          <a:xfrm>
            <a:off x="6305196" y="3369794"/>
            <a:ext cx="1632142" cy="1015663"/>
          </a:xfrm>
          <a:prstGeom prst="rect">
            <a:avLst/>
          </a:prstGeom>
          <a:noFill/>
        </p:spPr>
        <p:txBody>
          <a:bodyPr wrap="square" rtlCol="0">
            <a:spAutoFit/>
          </a:bodyPr>
          <a:lstStyle/>
          <a:p>
            <a:r>
              <a:rPr lang="en-GB" sz="1200" b="1" dirty="0">
                <a:solidFill>
                  <a:schemeClr val="bg1"/>
                </a:solidFill>
              </a:rPr>
              <a:t>Average</a:t>
            </a:r>
            <a:r>
              <a:rPr lang="en-GB" sz="1200" b="1" dirty="0"/>
              <a:t> </a:t>
            </a:r>
            <a:r>
              <a:rPr lang="en-GB" sz="1200" b="1" dirty="0">
                <a:solidFill>
                  <a:schemeClr val="bg1"/>
                </a:solidFill>
              </a:rPr>
              <a:t>Pay</a:t>
            </a:r>
          </a:p>
          <a:p>
            <a:r>
              <a:rPr lang="en-GB" sz="1200" b="1" dirty="0"/>
              <a:t>                  </a:t>
            </a:r>
            <a:r>
              <a:rPr lang="en-GB" sz="1200" b="1" dirty="0">
                <a:solidFill>
                  <a:schemeClr val="bg1"/>
                </a:solidFill>
              </a:rPr>
              <a:t>+£0.44</a:t>
            </a:r>
          </a:p>
          <a:p>
            <a:endParaRPr lang="en-GB" sz="1200" b="1" dirty="0"/>
          </a:p>
          <a:p>
            <a:r>
              <a:rPr lang="en-GB" sz="1200" b="1" dirty="0">
                <a:solidFill>
                  <a:schemeClr val="bg1"/>
                </a:solidFill>
              </a:rPr>
              <a:t>Median</a:t>
            </a:r>
            <a:r>
              <a:rPr lang="en-GB" sz="1200" b="1" dirty="0"/>
              <a:t> </a:t>
            </a:r>
            <a:r>
              <a:rPr lang="en-GB" sz="1200" b="1" dirty="0">
                <a:solidFill>
                  <a:schemeClr val="bg1"/>
                </a:solidFill>
              </a:rPr>
              <a:t>Pay</a:t>
            </a:r>
          </a:p>
          <a:p>
            <a:r>
              <a:rPr lang="en-GB" sz="1200" b="1" dirty="0"/>
              <a:t>	           </a:t>
            </a:r>
            <a:r>
              <a:rPr lang="en-GB" sz="1200" b="1" dirty="0">
                <a:solidFill>
                  <a:schemeClr val="bg1"/>
                </a:solidFill>
              </a:rPr>
              <a:t>+£0.00</a:t>
            </a:r>
          </a:p>
        </p:txBody>
      </p:sp>
      <p:sp>
        <p:nvSpPr>
          <p:cNvPr id="12" name="Title 1"/>
          <p:cNvSpPr txBox="1">
            <a:spLocks/>
          </p:cNvSpPr>
          <p:nvPr/>
        </p:nvSpPr>
        <p:spPr>
          <a:xfrm>
            <a:off x="457200" y="828674"/>
            <a:ext cx="8229600" cy="5540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1"/>
                </a:solidFill>
              </a:rPr>
              <a:t>AFC BREAKDOWN</a:t>
            </a:r>
          </a:p>
        </p:txBody>
      </p:sp>
      <p:sp>
        <p:nvSpPr>
          <p:cNvPr id="11" name="Rounded Rectangle 10"/>
          <p:cNvSpPr/>
          <p:nvPr/>
        </p:nvSpPr>
        <p:spPr>
          <a:xfrm>
            <a:off x="6405132" y="3685420"/>
            <a:ext cx="581025" cy="14287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sp>
        <p:nvSpPr>
          <p:cNvPr id="14" name="Rounded Rectangle 10">
            <a:extLst>
              <a:ext uri="{FF2B5EF4-FFF2-40B4-BE49-F238E27FC236}">
                <a16:creationId xmlns:a16="http://schemas.microsoft.com/office/drawing/2014/main" id="{AFDD8E94-7EDF-47DC-9179-F7DA4582AE17}"/>
              </a:ext>
            </a:extLst>
          </p:cNvPr>
          <p:cNvSpPr/>
          <p:nvPr/>
        </p:nvSpPr>
        <p:spPr>
          <a:xfrm>
            <a:off x="6428116" y="4256340"/>
            <a:ext cx="464228" cy="14287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graphicFrame>
        <p:nvGraphicFramePr>
          <p:cNvPr id="8" name="Chart 7">
            <a:extLst>
              <a:ext uri="{FF2B5EF4-FFF2-40B4-BE49-F238E27FC236}">
                <a16:creationId xmlns:a16="http://schemas.microsoft.com/office/drawing/2014/main" id="{A6EF34CA-B0A0-48A2-9FCF-AF48751ED2B5}"/>
              </a:ext>
            </a:extLst>
          </p:cNvPr>
          <p:cNvGraphicFramePr>
            <a:graphicFrameLocks/>
          </p:cNvGraphicFramePr>
          <p:nvPr>
            <p:extLst>
              <p:ext uri="{D42A27DB-BD31-4B8C-83A1-F6EECF244321}">
                <p14:modId xmlns:p14="http://schemas.microsoft.com/office/powerpoint/2010/main" val="1291534833"/>
              </p:ext>
            </p:extLst>
          </p:nvPr>
        </p:nvGraphicFramePr>
        <p:xfrm>
          <a:off x="318036" y="2709545"/>
          <a:ext cx="4155242" cy="255504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3620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B57B-A963-4189-8322-9E2C02354145}"/>
              </a:ext>
            </a:extLst>
          </p:cNvPr>
          <p:cNvSpPr>
            <a:spLocks noGrp="1"/>
          </p:cNvSpPr>
          <p:nvPr>
            <p:ph type="title"/>
          </p:nvPr>
        </p:nvSpPr>
        <p:spPr/>
        <p:txBody>
          <a:bodyPr/>
          <a:lstStyle/>
          <a:p>
            <a:pPr algn="l"/>
            <a:r>
              <a:rPr lang="en-GB" sz="2800" b="1" dirty="0">
                <a:solidFill>
                  <a:schemeClr val="bg1"/>
                </a:solidFill>
              </a:rPr>
              <a:t>AFC BREAKDOWN </a:t>
            </a:r>
            <a:br>
              <a:rPr lang="en-GB" sz="4400" b="1" dirty="0">
                <a:solidFill>
                  <a:schemeClr val="bg1"/>
                </a:solidFill>
              </a:rPr>
            </a:br>
            <a:br>
              <a:rPr lang="en-GB" sz="4400" b="1" dirty="0">
                <a:solidFill>
                  <a:schemeClr val="bg1"/>
                </a:solidFill>
              </a:rPr>
            </a:br>
            <a:endParaRPr lang="en-GB" dirty="0"/>
          </a:p>
        </p:txBody>
      </p:sp>
      <p:graphicFrame>
        <p:nvGraphicFramePr>
          <p:cNvPr id="4" name="Content Placeholder 3">
            <a:extLst>
              <a:ext uri="{FF2B5EF4-FFF2-40B4-BE49-F238E27FC236}">
                <a16:creationId xmlns:a16="http://schemas.microsoft.com/office/drawing/2014/main" id="{5065FD77-9E1D-4ABB-8A20-96491988F340}"/>
              </a:ext>
            </a:extLst>
          </p:cNvPr>
          <p:cNvGraphicFramePr>
            <a:graphicFrameLocks noGrp="1"/>
          </p:cNvGraphicFramePr>
          <p:nvPr>
            <p:ph idx="1"/>
            <p:extLst>
              <p:ext uri="{D42A27DB-BD31-4B8C-83A1-F6EECF244321}">
                <p14:modId xmlns:p14="http://schemas.microsoft.com/office/powerpoint/2010/main" val="3957954297"/>
              </p:ext>
            </p:extLst>
          </p:nvPr>
        </p:nvGraphicFramePr>
        <p:xfrm>
          <a:off x="1201003" y="2091520"/>
          <a:ext cx="5854889" cy="3080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00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4037"/>
          </a:xfrm>
        </p:spPr>
        <p:txBody>
          <a:bodyPr/>
          <a:lstStyle/>
          <a:p>
            <a:pPr algn="l"/>
            <a:r>
              <a:rPr lang="en-GB" sz="2800" b="1" dirty="0">
                <a:solidFill>
                  <a:schemeClr val="bg1"/>
                </a:solidFill>
              </a:rPr>
              <a:t>UNDERSTANDING OUR RESULTS</a:t>
            </a:r>
          </a:p>
        </p:txBody>
      </p:sp>
      <p:sp>
        <p:nvSpPr>
          <p:cNvPr id="4" name="TextBox 3"/>
          <p:cNvSpPr txBox="1"/>
          <p:nvPr/>
        </p:nvSpPr>
        <p:spPr>
          <a:xfrm>
            <a:off x="414336" y="1265753"/>
            <a:ext cx="8315325" cy="1631216"/>
          </a:xfrm>
          <a:prstGeom prst="rect">
            <a:avLst/>
          </a:prstGeom>
          <a:noFill/>
        </p:spPr>
        <p:txBody>
          <a:bodyPr wrap="square" rtlCol="0">
            <a:spAutoFit/>
          </a:bodyPr>
          <a:lstStyle/>
          <a:p>
            <a:pPr algn="just"/>
            <a:r>
              <a:rPr lang="en-GB" sz="2000" dirty="0">
                <a:solidFill>
                  <a:schemeClr val="bg1"/>
                </a:solidFill>
              </a:rPr>
              <a:t>The gender split within this staff group is 51.5% females to 48.5% males. There remains a mean gender pay gap of 7.06% and a median gap of 3.87%. More male medical staff have a longer length of service than female medical staff, which impacts upon salary. This number is reducing and consequently having an impact on the pay gap.</a:t>
            </a:r>
          </a:p>
        </p:txBody>
      </p:sp>
      <p:pic>
        <p:nvPicPr>
          <p:cNvPr id="5" name="chart"/>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3390" b="97458" l="3774" r="94340">
                        <a14:foregroundMark x1="50943" y1="12712" x2="50943" y2="12712"/>
                      </a14:backgroundRemoval>
                    </a14:imgEffect>
                  </a14:imgLayer>
                </a14:imgProps>
              </a:ext>
            </a:extLst>
          </a:blip>
          <a:stretch>
            <a:fillRect/>
          </a:stretch>
        </p:blipFill>
        <p:spPr>
          <a:xfrm>
            <a:off x="5089708" y="3436135"/>
            <a:ext cx="440041" cy="969214"/>
          </a:xfrm>
          <a:prstGeom prst="rect">
            <a:avLst/>
          </a:prstGeom>
        </p:spPr>
      </p:pic>
      <p:pic>
        <p:nvPicPr>
          <p:cNvPr id="6" name="chart"/>
          <p:cNvPicPr>
            <a:picLocks noChangeAspect="1"/>
          </p:cNvPicPr>
          <p:nvPr/>
        </p:nvPicPr>
        <p:blipFill>
          <a:blip r:embed="rId4">
            <a:extLst>
              <a:ext uri="{BEBA8EAE-BF5A-486C-A8C5-ECC9F3942E4B}">
                <a14:imgProps xmlns:a14="http://schemas.microsoft.com/office/drawing/2010/main">
                  <a14:imgLayer r:embed="rId5">
                    <a14:imgEffect>
                      <a14:backgroundRemoval t="8475" b="97458" l="8197" r="93443">
                        <a14:foregroundMark x1="49180" y1="19492" x2="49180" y2="19492"/>
                        <a14:foregroundMark x1="13115" y1="57627" x2="13115" y2="57627"/>
                      </a14:backgroundRemoval>
                    </a14:imgEffect>
                  </a14:imgLayer>
                </a14:imgProps>
              </a:ext>
            </a:extLst>
          </a:blip>
          <a:stretch>
            <a:fillRect/>
          </a:stretch>
        </p:blipFill>
        <p:spPr>
          <a:xfrm>
            <a:off x="7955039" y="3459243"/>
            <a:ext cx="508392" cy="972937"/>
          </a:xfrm>
          <a:prstGeom prst="rect">
            <a:avLst/>
          </a:prstGeom>
        </p:spPr>
      </p:pic>
      <p:sp>
        <p:nvSpPr>
          <p:cNvPr id="7" name="TextBox 6"/>
          <p:cNvSpPr txBox="1"/>
          <p:nvPr/>
        </p:nvSpPr>
        <p:spPr>
          <a:xfrm>
            <a:off x="5915815" y="3532312"/>
            <a:ext cx="1867650" cy="1138773"/>
          </a:xfrm>
          <a:prstGeom prst="rect">
            <a:avLst/>
          </a:prstGeom>
          <a:noFill/>
        </p:spPr>
        <p:txBody>
          <a:bodyPr wrap="square" rtlCol="0">
            <a:spAutoFit/>
          </a:bodyPr>
          <a:lstStyle/>
          <a:p>
            <a:r>
              <a:rPr lang="en-GB" sz="1200" b="1" dirty="0">
                <a:solidFill>
                  <a:schemeClr val="bg1"/>
                </a:solidFill>
              </a:rPr>
              <a:t>Average</a:t>
            </a:r>
          </a:p>
          <a:p>
            <a:r>
              <a:rPr lang="en-GB" sz="1200" b="1" dirty="0"/>
              <a:t>                              </a:t>
            </a:r>
            <a:r>
              <a:rPr lang="en-GB" sz="1200" b="1" dirty="0">
                <a:solidFill>
                  <a:schemeClr val="bg1"/>
                </a:solidFill>
              </a:rPr>
              <a:t>+£3.42</a:t>
            </a:r>
            <a:r>
              <a:rPr lang="en-GB" sz="1200" b="1" dirty="0"/>
              <a:t> </a:t>
            </a:r>
          </a:p>
          <a:p>
            <a:endParaRPr lang="en-GB" sz="800" b="1" dirty="0"/>
          </a:p>
          <a:p>
            <a:r>
              <a:rPr lang="en-GB" sz="1200" b="1" dirty="0">
                <a:solidFill>
                  <a:schemeClr val="bg1"/>
                </a:solidFill>
              </a:rPr>
              <a:t>Median</a:t>
            </a:r>
            <a:r>
              <a:rPr lang="en-GB" sz="1200" b="1" dirty="0"/>
              <a:t> </a:t>
            </a:r>
          </a:p>
          <a:p>
            <a:r>
              <a:rPr lang="en-GB" sz="1200" b="1" dirty="0"/>
              <a:t>                </a:t>
            </a:r>
            <a:r>
              <a:rPr lang="en-GB" sz="1200" b="1" dirty="0">
                <a:solidFill>
                  <a:schemeClr val="bg1"/>
                </a:solidFill>
              </a:rPr>
              <a:t>+£1.90</a:t>
            </a:r>
          </a:p>
          <a:p>
            <a:endParaRPr lang="en-GB" sz="1200" b="1" dirty="0"/>
          </a:p>
        </p:txBody>
      </p:sp>
      <p:sp>
        <p:nvSpPr>
          <p:cNvPr id="12" name="Title 1"/>
          <p:cNvSpPr txBox="1">
            <a:spLocks/>
          </p:cNvSpPr>
          <p:nvPr/>
        </p:nvSpPr>
        <p:spPr>
          <a:xfrm>
            <a:off x="457200" y="849311"/>
            <a:ext cx="8229600" cy="5540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1"/>
                </a:solidFill>
              </a:rPr>
              <a:t>MEDICAL &amp; DENTAL BREAKDOWN</a:t>
            </a:r>
          </a:p>
        </p:txBody>
      </p:sp>
      <p:sp>
        <p:nvSpPr>
          <p:cNvPr id="10" name="Rounded Rectangle 9"/>
          <p:cNvSpPr/>
          <p:nvPr/>
        </p:nvSpPr>
        <p:spPr>
          <a:xfrm>
            <a:off x="5967081" y="3844481"/>
            <a:ext cx="981075" cy="10082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sp>
        <p:nvSpPr>
          <p:cNvPr id="14" name="Rounded Rectangle 13"/>
          <p:cNvSpPr/>
          <p:nvPr/>
        </p:nvSpPr>
        <p:spPr>
          <a:xfrm>
            <a:off x="6018596" y="4319588"/>
            <a:ext cx="490537" cy="857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graphicFrame>
        <p:nvGraphicFramePr>
          <p:cNvPr id="11" name="Chart 10">
            <a:extLst>
              <a:ext uri="{FF2B5EF4-FFF2-40B4-BE49-F238E27FC236}">
                <a16:creationId xmlns:a16="http://schemas.microsoft.com/office/drawing/2014/main" id="{3592275C-75AB-4E4A-8570-EB89B0B4144B}"/>
              </a:ext>
            </a:extLst>
          </p:cNvPr>
          <p:cNvGraphicFramePr>
            <a:graphicFrameLocks/>
          </p:cNvGraphicFramePr>
          <p:nvPr>
            <p:extLst>
              <p:ext uri="{D42A27DB-BD31-4B8C-83A1-F6EECF244321}">
                <p14:modId xmlns:p14="http://schemas.microsoft.com/office/powerpoint/2010/main" val="52767469"/>
              </p:ext>
            </p:extLst>
          </p:nvPr>
        </p:nvGraphicFramePr>
        <p:xfrm>
          <a:off x="609642" y="2829040"/>
          <a:ext cx="3962356" cy="298109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432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B2BA-E457-4FD1-8A1F-50CB38D62BF7}"/>
              </a:ext>
            </a:extLst>
          </p:cNvPr>
          <p:cNvSpPr>
            <a:spLocks noGrp="1"/>
          </p:cNvSpPr>
          <p:nvPr>
            <p:ph type="title"/>
          </p:nvPr>
        </p:nvSpPr>
        <p:spPr>
          <a:xfrm>
            <a:off x="457200" y="527145"/>
            <a:ext cx="8229600" cy="1143000"/>
          </a:xfrm>
        </p:spPr>
        <p:txBody>
          <a:bodyPr/>
          <a:lstStyle/>
          <a:p>
            <a:pPr algn="l"/>
            <a:r>
              <a:rPr lang="en-GB" sz="2800" b="1" dirty="0">
                <a:solidFill>
                  <a:schemeClr val="bg1"/>
                </a:solidFill>
              </a:rPr>
              <a:t>MEDICAL &amp; DENTAL BREAKDOWN</a:t>
            </a:r>
            <a:br>
              <a:rPr lang="en-GB" sz="4400" b="1" dirty="0">
                <a:solidFill>
                  <a:schemeClr val="bg1"/>
                </a:solidFill>
              </a:rPr>
            </a:br>
            <a:endParaRPr lang="en-GB" dirty="0"/>
          </a:p>
        </p:txBody>
      </p:sp>
      <p:graphicFrame>
        <p:nvGraphicFramePr>
          <p:cNvPr id="4" name="Content Placeholder 3">
            <a:extLst>
              <a:ext uri="{FF2B5EF4-FFF2-40B4-BE49-F238E27FC236}">
                <a16:creationId xmlns:a16="http://schemas.microsoft.com/office/drawing/2014/main" id="{133B67A9-5FF6-4F6F-930D-00435B463099}"/>
              </a:ext>
            </a:extLst>
          </p:cNvPr>
          <p:cNvGraphicFramePr>
            <a:graphicFrameLocks noGrp="1"/>
          </p:cNvGraphicFramePr>
          <p:nvPr>
            <p:ph idx="1"/>
            <p:extLst>
              <p:ext uri="{D42A27DB-BD31-4B8C-83A1-F6EECF244321}">
                <p14:modId xmlns:p14="http://schemas.microsoft.com/office/powerpoint/2010/main" val="302808865"/>
              </p:ext>
            </p:extLst>
          </p:nvPr>
        </p:nvGraphicFramePr>
        <p:xfrm>
          <a:off x="948519" y="2088107"/>
          <a:ext cx="7246961" cy="3671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062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64" y="119655"/>
            <a:ext cx="2764465" cy="677862"/>
          </a:xfrm>
        </p:spPr>
        <p:txBody>
          <a:bodyPr/>
          <a:lstStyle/>
          <a:p>
            <a:pPr algn="l"/>
            <a:r>
              <a:rPr lang="en-GB" sz="2800" b="1" dirty="0">
                <a:solidFill>
                  <a:schemeClr val="bg1"/>
                </a:solidFill>
              </a:rPr>
              <a:t>CONCLUSION</a:t>
            </a:r>
          </a:p>
        </p:txBody>
      </p:sp>
      <p:sp>
        <p:nvSpPr>
          <p:cNvPr id="4" name="TextBox 3"/>
          <p:cNvSpPr txBox="1"/>
          <p:nvPr/>
        </p:nvSpPr>
        <p:spPr>
          <a:xfrm>
            <a:off x="325464" y="674832"/>
            <a:ext cx="8361336" cy="5262979"/>
          </a:xfrm>
          <a:prstGeom prst="rect">
            <a:avLst/>
          </a:prstGeom>
          <a:noFill/>
        </p:spPr>
        <p:txBody>
          <a:bodyPr wrap="square" rtlCol="0">
            <a:spAutoFit/>
          </a:bodyPr>
          <a:lstStyle/>
          <a:p>
            <a:pPr algn="just"/>
            <a:r>
              <a:rPr lang="en-GB" dirty="0">
                <a:solidFill>
                  <a:schemeClr val="bg1"/>
                </a:solidFill>
              </a:rPr>
              <a:t>The data presented in this report as of March 2024  shows:</a:t>
            </a:r>
          </a:p>
          <a:p>
            <a:pPr algn="just"/>
            <a:r>
              <a:rPr lang="en-GB" b="1" dirty="0">
                <a:solidFill>
                  <a:schemeClr val="bg1"/>
                </a:solidFill>
              </a:rPr>
              <a:t>Mean gender pay gap – 27%</a:t>
            </a:r>
          </a:p>
          <a:p>
            <a:pPr algn="just"/>
            <a:r>
              <a:rPr lang="en-GB" b="1" dirty="0">
                <a:solidFill>
                  <a:schemeClr val="bg1"/>
                </a:solidFill>
              </a:rPr>
              <a:t>Median gender pay gap- 19%. </a:t>
            </a:r>
          </a:p>
          <a:p>
            <a:pPr algn="just"/>
            <a:r>
              <a:rPr lang="en-GB" dirty="0">
                <a:solidFill>
                  <a:schemeClr val="bg1"/>
                </a:solidFill>
              </a:rPr>
              <a:t>Despite this pay gap we are confident that this is not a result of paying men and women differently for the same or equivalent job role. We accept that there is more work to be done to support our female colleagues. </a:t>
            </a:r>
          </a:p>
          <a:p>
            <a:pPr algn="just"/>
            <a:r>
              <a:rPr lang="en-GB" dirty="0">
                <a:solidFill>
                  <a:schemeClr val="bg1"/>
                </a:solidFill>
              </a:rPr>
              <a:t>This report demonstrates that the Trust gender pay gap remains mainly within our Medical and Dental staff groups and is reflective of an ageing male workforce within this staff group . Medical &amp; Dental female workforce profile is evolving with an increased number of female consultants being appointed.  </a:t>
            </a:r>
          </a:p>
          <a:p>
            <a:pPr algn="just"/>
            <a:r>
              <a:rPr lang="en-GB" dirty="0">
                <a:solidFill>
                  <a:schemeClr val="bg1"/>
                </a:solidFill>
              </a:rPr>
              <a:t>The report also provides a summary of the data and organisational context. The reasons for a gender pay gap are often multi-factorial; terms and conditions, length of service, gender mix, pension and flexible working arrangements will all have an impact upon the overall gender pay gap results. Our long-term goal is to attain gender balance across our workforce, especially at the more senior levels within the trust. This will make a significant contribution to the reduction in gender pay gaps and gender occupational segregation across some of our staff groups.</a:t>
            </a:r>
          </a:p>
          <a:p>
            <a:pPr algn="just"/>
            <a:endParaRPr lang="en-GB" sz="1600" dirty="0">
              <a:solidFill>
                <a:schemeClr val="bg1"/>
              </a:solidFill>
            </a:endParaRPr>
          </a:p>
          <a:p>
            <a:pPr algn="just"/>
            <a:endParaRPr lang="en-GB" sz="1400" dirty="0">
              <a:solidFill>
                <a:schemeClr val="bg1"/>
              </a:solidFill>
            </a:endParaRPr>
          </a:p>
        </p:txBody>
      </p:sp>
    </p:spTree>
    <p:extLst>
      <p:ext uri="{BB962C8B-B14F-4D97-AF65-F5344CB8AC3E}">
        <p14:creationId xmlns:p14="http://schemas.microsoft.com/office/powerpoint/2010/main" val="218110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8AF96-4504-A480-CA39-51C8DDF277A1}"/>
              </a:ext>
            </a:extLst>
          </p:cNvPr>
          <p:cNvSpPr>
            <a:spLocks noGrp="1"/>
          </p:cNvSpPr>
          <p:nvPr>
            <p:ph idx="1"/>
          </p:nvPr>
        </p:nvSpPr>
        <p:spPr>
          <a:xfrm>
            <a:off x="362606" y="1573078"/>
            <a:ext cx="8229600" cy="4525963"/>
          </a:xfrm>
        </p:spPr>
        <p:txBody>
          <a:bodyPr/>
          <a:lstStyle/>
          <a:p>
            <a:pPr marL="0" indent="0">
              <a:buNone/>
            </a:pPr>
            <a:r>
              <a:rPr lang="en-GB" sz="2000" dirty="0">
                <a:solidFill>
                  <a:schemeClr val="bg1"/>
                </a:solidFill>
              </a:rPr>
              <a:t>We have initiated a range of activates which will support closing the gender pay gap which will support our ambition for Alder Hey to be the best place to work, attracting, retaining, valuing, and supporting our people: </a:t>
            </a:r>
          </a:p>
          <a:p>
            <a:pPr marL="0" indent="0">
              <a:buNone/>
            </a:pPr>
            <a:endParaRPr lang="en-GB" sz="2000" dirty="0">
              <a:solidFill>
                <a:schemeClr val="bg1"/>
              </a:solidFill>
            </a:endParaRPr>
          </a:p>
          <a:p>
            <a:r>
              <a:rPr lang="en-GB" sz="2000" dirty="0">
                <a:solidFill>
                  <a:schemeClr val="bg1"/>
                </a:solidFill>
              </a:rPr>
              <a:t>Well established Menopause Support Group which has been well received and led by Jeanette Chamberlain. This group continues to grow offering a safe space to share experiences  and support each other.</a:t>
            </a:r>
          </a:p>
          <a:p>
            <a:r>
              <a:rPr lang="en-GB" sz="2000" dirty="0">
                <a:solidFill>
                  <a:schemeClr val="bg1"/>
                </a:solidFill>
              </a:rPr>
              <a:t>Working with our Equality Staff Networks we have actively  promoted leadership opportunities for our female staff </a:t>
            </a:r>
          </a:p>
          <a:p>
            <a:r>
              <a:rPr lang="en-GB" sz="2000" dirty="0">
                <a:solidFill>
                  <a:schemeClr val="bg1"/>
                </a:solidFill>
              </a:rPr>
              <a:t>We have continued to promotion and support of flexible working arrangements</a:t>
            </a:r>
          </a:p>
        </p:txBody>
      </p:sp>
      <p:sp>
        <p:nvSpPr>
          <p:cNvPr id="5" name="TextBox 4">
            <a:extLst>
              <a:ext uri="{FF2B5EF4-FFF2-40B4-BE49-F238E27FC236}">
                <a16:creationId xmlns:a16="http://schemas.microsoft.com/office/drawing/2014/main" id="{C58799CF-D89C-8774-52A6-3D168D256B20}"/>
              </a:ext>
            </a:extLst>
          </p:cNvPr>
          <p:cNvSpPr txBox="1"/>
          <p:nvPr/>
        </p:nvSpPr>
        <p:spPr>
          <a:xfrm>
            <a:off x="362606" y="547171"/>
            <a:ext cx="8324194" cy="523220"/>
          </a:xfrm>
          <a:prstGeom prst="rect">
            <a:avLst/>
          </a:prstGeom>
          <a:noFill/>
        </p:spPr>
        <p:txBody>
          <a:bodyPr wrap="square">
            <a:spAutoFit/>
          </a:bodyPr>
          <a:lstStyle/>
          <a:p>
            <a:r>
              <a:rPr lang="en-GB" sz="2800" b="1" dirty="0">
                <a:solidFill>
                  <a:schemeClr val="bg1"/>
                </a:solidFill>
              </a:rPr>
              <a:t>Actions we have taken to support the Gender Pay Gap</a:t>
            </a:r>
            <a:endParaRPr lang="en-GB" sz="2800" b="1" dirty="0"/>
          </a:p>
        </p:txBody>
      </p:sp>
    </p:spTree>
    <p:extLst>
      <p:ext uri="{BB962C8B-B14F-4D97-AF65-F5344CB8AC3E}">
        <p14:creationId xmlns:p14="http://schemas.microsoft.com/office/powerpoint/2010/main" val="200908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9388"/>
            <a:ext cx="3246308" cy="728772"/>
          </a:xfrm>
        </p:spPr>
        <p:txBody>
          <a:bodyPr/>
          <a:lstStyle/>
          <a:p>
            <a:pPr algn="ctr"/>
            <a:r>
              <a:rPr lang="en-GB" sz="2800" dirty="0">
                <a:solidFill>
                  <a:schemeClr val="bg1"/>
                </a:solidFill>
              </a:rPr>
              <a:t>Introduction</a:t>
            </a:r>
          </a:p>
        </p:txBody>
      </p:sp>
      <p:sp>
        <p:nvSpPr>
          <p:cNvPr id="3" name="Text Placeholder 2"/>
          <p:cNvSpPr>
            <a:spLocks noGrp="1"/>
          </p:cNvSpPr>
          <p:nvPr>
            <p:ph type="body" idx="1"/>
          </p:nvPr>
        </p:nvSpPr>
        <p:spPr>
          <a:xfrm>
            <a:off x="3026979" y="2543750"/>
            <a:ext cx="5980023" cy="3148964"/>
          </a:xfrm>
        </p:spPr>
        <p:txBody>
          <a:bodyPr/>
          <a:lstStyle/>
          <a:p>
            <a:pPr algn="just">
              <a:spcBef>
                <a:spcPts val="600"/>
              </a:spcBef>
            </a:pPr>
            <a:r>
              <a:rPr lang="en-GB" dirty="0">
                <a:solidFill>
                  <a:schemeClr val="bg1"/>
                </a:solidFill>
              </a:rPr>
              <a:t>Alder Hey Children’s NHS Foundation Trust is one of Europe’s biggest and busiest children’s hospitals, we treat everything from common illnesses to highly complex and specialist conditions. Alder Hey Children’s Hospital cares for over 330,000 children, young people and their families every year. The Trust employs a workforce of 4,115 staff who work across our community and hospital sites. We aim to reflect the rich diversity of our children and young people ensuring our workforce feel supported, valued and included. The Gender Pay Gap report provides context to help us identify and understand the causes of any gaps, allowing us to develop, and monitor solutions that’s are targeted, innovative, and supportive.</a:t>
            </a:r>
          </a:p>
        </p:txBody>
      </p:sp>
    </p:spTree>
    <p:extLst>
      <p:ext uri="{BB962C8B-B14F-4D97-AF65-F5344CB8AC3E}">
        <p14:creationId xmlns:p14="http://schemas.microsoft.com/office/powerpoint/2010/main" val="164473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29" y="85050"/>
            <a:ext cx="8229600" cy="1143000"/>
          </a:xfrm>
        </p:spPr>
        <p:txBody>
          <a:bodyPr/>
          <a:lstStyle/>
          <a:p>
            <a:pPr algn="l"/>
            <a:r>
              <a:rPr lang="en-GB" sz="2800" b="1" dirty="0">
                <a:solidFill>
                  <a:schemeClr val="bg1"/>
                </a:solidFill>
              </a:rPr>
              <a:t>Next Steps</a:t>
            </a:r>
          </a:p>
        </p:txBody>
      </p:sp>
      <p:sp>
        <p:nvSpPr>
          <p:cNvPr id="4" name="TextBox 3"/>
          <p:cNvSpPr txBox="1"/>
          <p:nvPr/>
        </p:nvSpPr>
        <p:spPr>
          <a:xfrm>
            <a:off x="193729" y="656550"/>
            <a:ext cx="7959947" cy="5355312"/>
          </a:xfrm>
          <a:prstGeom prst="rect">
            <a:avLst/>
          </a:prstGeom>
          <a:noFill/>
        </p:spPr>
        <p:txBody>
          <a:bodyPr wrap="square" rtlCol="0">
            <a:spAutoFit/>
          </a:bodyPr>
          <a:lstStyle/>
          <a:p>
            <a:pPr algn="just"/>
            <a:r>
              <a:rPr lang="en-GB" dirty="0">
                <a:solidFill>
                  <a:schemeClr val="bg1"/>
                </a:solidFill>
              </a:rPr>
              <a:t>The Trust Board are asked to approve the report to enable it to be published on the Trust and government website in line with statutory reporting guidelines. </a:t>
            </a:r>
          </a:p>
          <a:p>
            <a:pPr algn="just"/>
            <a:r>
              <a:rPr lang="en-GB" dirty="0">
                <a:solidFill>
                  <a:schemeClr val="bg1"/>
                </a:solidFill>
              </a:rPr>
              <a:t>As a Trust we are committed to ensuring an equitable workforce and steps to reduce the gender pay gap will be incorporated into Trust Workforce Equality Objectives. The key objectives identified in this report will be incorporated into the Operational Planning and will be monitored by the People and Wellbeing Committee on a quarterly basis.</a:t>
            </a:r>
          </a:p>
          <a:p>
            <a:pPr algn="just"/>
            <a:r>
              <a:rPr lang="en-GB" dirty="0">
                <a:solidFill>
                  <a:schemeClr val="bg1"/>
                </a:solidFill>
              </a:rPr>
              <a:t>The specific objectives include:</a:t>
            </a:r>
          </a:p>
          <a:p>
            <a:pPr marL="285750" indent="-285750" algn="just">
              <a:buFont typeface="Arial" panose="020B0604020202020204" pitchFamily="34" charset="0"/>
              <a:buChar char="•"/>
            </a:pPr>
            <a:r>
              <a:rPr lang="en-GB" dirty="0">
                <a:solidFill>
                  <a:schemeClr val="bg1"/>
                </a:solidFill>
              </a:rPr>
              <a:t>We will share the Gender Pay Gap information across the Trust</a:t>
            </a:r>
          </a:p>
          <a:p>
            <a:pPr marL="285750" indent="-285750" algn="just">
              <a:buFont typeface="Arial" panose="020B0604020202020204" pitchFamily="34" charset="0"/>
              <a:buChar char="•"/>
            </a:pPr>
            <a:r>
              <a:rPr lang="en-GB" dirty="0">
                <a:solidFill>
                  <a:schemeClr val="bg1"/>
                </a:solidFill>
              </a:rPr>
              <a:t>Continue to work towards the Trust’s commitment to an equitable workforce</a:t>
            </a:r>
          </a:p>
          <a:p>
            <a:pPr marL="285750" indent="-285750" algn="just">
              <a:buFont typeface="Arial" panose="020B0604020202020204" pitchFamily="34" charset="0"/>
              <a:buChar char="•"/>
            </a:pPr>
            <a:r>
              <a:rPr lang="en-GB" dirty="0">
                <a:solidFill>
                  <a:schemeClr val="bg1"/>
                </a:solidFill>
              </a:rPr>
              <a:t>Raise the profile of the benefits of flexible working, as well as supporting people who are returning to the workplace following long periods of time away.</a:t>
            </a:r>
          </a:p>
          <a:p>
            <a:pPr marL="285750" indent="-285750" algn="just">
              <a:buFont typeface="Arial" panose="020B0604020202020204" pitchFamily="34" charset="0"/>
              <a:buChar char="•"/>
            </a:pPr>
            <a:r>
              <a:rPr lang="en-GB" dirty="0">
                <a:solidFill>
                  <a:schemeClr val="bg1"/>
                </a:solidFill>
              </a:rPr>
              <a:t>Continue to develop and promote our leadership strategy, encouraging female staff to apply for development opportunities to enable career development and promotion </a:t>
            </a:r>
          </a:p>
          <a:p>
            <a:pPr marL="285750" indent="-285750" algn="just">
              <a:buFont typeface="Arial" panose="020B0604020202020204" pitchFamily="34" charset="0"/>
              <a:buChar char="•"/>
            </a:pPr>
            <a:r>
              <a:rPr lang="en-GB" dirty="0">
                <a:solidFill>
                  <a:schemeClr val="bg1"/>
                </a:solidFill>
              </a:rPr>
              <a:t>Once national guidance is received on the reform of the CEA’s new award process we will work with the Medical Director and team to deliver local priorities</a:t>
            </a:r>
          </a:p>
          <a:p>
            <a:pPr marL="285750" indent="-285750" algn="just">
              <a:buFont typeface="Arial" panose="020B0604020202020204" pitchFamily="34" charset="0"/>
              <a:buChar char="•"/>
            </a:pPr>
            <a:r>
              <a:rPr lang="en-GB" dirty="0">
                <a:solidFill>
                  <a:schemeClr val="bg1"/>
                </a:solidFill>
              </a:rPr>
              <a:t>Explore the requirement  for a Women’s Staff Network</a:t>
            </a:r>
          </a:p>
        </p:txBody>
      </p:sp>
    </p:spTree>
    <p:extLst>
      <p:ext uri="{BB962C8B-B14F-4D97-AF65-F5344CB8AC3E}">
        <p14:creationId xmlns:p14="http://schemas.microsoft.com/office/powerpoint/2010/main" val="84576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E0B05-98FD-4786-88E4-84F48A733DCC}"/>
              </a:ext>
            </a:extLst>
          </p:cNvPr>
          <p:cNvSpPr txBox="1"/>
          <p:nvPr/>
        </p:nvSpPr>
        <p:spPr>
          <a:xfrm>
            <a:off x="3053166" y="1271729"/>
            <a:ext cx="5889355" cy="4447371"/>
          </a:xfrm>
          <a:prstGeom prst="rect">
            <a:avLst/>
          </a:prstGeom>
          <a:noFill/>
        </p:spPr>
        <p:txBody>
          <a:bodyPr wrap="square">
            <a:spAutoFit/>
          </a:bodyPr>
          <a:lstStyle/>
          <a:p>
            <a:pPr algn="just">
              <a:spcBef>
                <a:spcPts val="600"/>
              </a:spcBef>
            </a:pPr>
            <a:r>
              <a:rPr lang="en-GB" sz="2000" b="1" dirty="0">
                <a:solidFill>
                  <a:schemeClr val="bg1"/>
                </a:solidFill>
              </a:rPr>
              <a:t>Pay Gap Reporting</a:t>
            </a:r>
          </a:p>
          <a:p>
            <a:pPr algn="just">
              <a:spcBef>
                <a:spcPts val="600"/>
              </a:spcBef>
            </a:pPr>
            <a:r>
              <a:rPr lang="en-GB" sz="2000" dirty="0">
                <a:solidFill>
                  <a:schemeClr val="bg1"/>
                </a:solidFill>
              </a:rPr>
              <a:t> It is important to differentiate between the gender pay gap and equal pay. An organisation may be an equal pay employer, paying all staff equally for doing the same work, and it may still have a gender pay gap. The gender pay gap shows differences in the average pay between men and women rather than equal pay. It is to be noted that the report is calculated using the approach required by legislation, comparing males and females and does not include data on other gender identities. Alder Hey recognises that gender diversity extends beyond the binary males and females, and we will continue to create a more inclusive workplace for all staff.</a:t>
            </a:r>
          </a:p>
        </p:txBody>
      </p:sp>
    </p:spTree>
    <p:extLst>
      <p:ext uri="{BB962C8B-B14F-4D97-AF65-F5344CB8AC3E}">
        <p14:creationId xmlns:p14="http://schemas.microsoft.com/office/powerpoint/2010/main" val="338336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43692" y="210857"/>
            <a:ext cx="5136381" cy="57595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bg1"/>
                </a:solidFill>
              </a:rPr>
              <a:t>HOW WE COLLECT OUR DATA</a:t>
            </a:r>
          </a:p>
        </p:txBody>
      </p:sp>
      <p:sp>
        <p:nvSpPr>
          <p:cNvPr id="13" name="Text Placeholder 2"/>
          <p:cNvSpPr txBox="1">
            <a:spLocks/>
          </p:cNvSpPr>
          <p:nvPr/>
        </p:nvSpPr>
        <p:spPr>
          <a:xfrm>
            <a:off x="243692" y="983947"/>
            <a:ext cx="8683332" cy="41466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None/>
            </a:pPr>
            <a:r>
              <a:rPr lang="en-GB" sz="2000" dirty="0">
                <a:solidFill>
                  <a:schemeClr val="bg1"/>
                </a:solidFill>
              </a:rPr>
              <a:t>The information contained in this report has been extracted from the National Electronic Staff Record (ESR) system using standard reports which have been produced to ensure that NHS organisations meet their gender pay gap reporting requirements. An employer must produce six calculations showing their:</a:t>
            </a:r>
          </a:p>
          <a:p>
            <a:pPr marL="457200" lvl="1" indent="0" algn="just">
              <a:spcBef>
                <a:spcPts val="600"/>
              </a:spcBef>
              <a:buNone/>
            </a:pPr>
            <a:r>
              <a:rPr lang="en-GB" sz="2000" dirty="0">
                <a:solidFill>
                  <a:prstClr val="white"/>
                </a:solidFill>
              </a:rPr>
              <a:t>• Mean gender pay gap in hourly pay</a:t>
            </a:r>
          </a:p>
          <a:p>
            <a:pPr marL="457200" lvl="1" indent="0" algn="just">
              <a:spcBef>
                <a:spcPts val="600"/>
              </a:spcBef>
              <a:buNone/>
            </a:pPr>
            <a:r>
              <a:rPr lang="en-GB" sz="2000" dirty="0">
                <a:solidFill>
                  <a:prstClr val="white"/>
                </a:solidFill>
              </a:rPr>
              <a:t>• Median gender pay gap in hourly pay</a:t>
            </a:r>
          </a:p>
          <a:p>
            <a:pPr marL="457200" lvl="1" indent="0" algn="just">
              <a:spcBef>
                <a:spcPts val="600"/>
              </a:spcBef>
              <a:buNone/>
            </a:pPr>
            <a:r>
              <a:rPr lang="en-GB" sz="2000" dirty="0">
                <a:solidFill>
                  <a:prstClr val="white"/>
                </a:solidFill>
              </a:rPr>
              <a:t>• Mean bonus gender pay gap</a:t>
            </a:r>
          </a:p>
          <a:p>
            <a:pPr marL="457200" lvl="1" indent="0" algn="just">
              <a:spcBef>
                <a:spcPts val="600"/>
              </a:spcBef>
              <a:buNone/>
            </a:pPr>
            <a:r>
              <a:rPr lang="en-GB" sz="2000" dirty="0">
                <a:solidFill>
                  <a:prstClr val="white"/>
                </a:solidFill>
              </a:rPr>
              <a:t>• Median bonus gender pay gap</a:t>
            </a:r>
          </a:p>
          <a:p>
            <a:pPr marL="457200" lvl="1" indent="0" algn="just">
              <a:spcBef>
                <a:spcPts val="600"/>
              </a:spcBef>
              <a:buNone/>
            </a:pPr>
            <a:r>
              <a:rPr lang="en-GB" sz="2000" dirty="0">
                <a:solidFill>
                  <a:prstClr val="white"/>
                </a:solidFill>
              </a:rPr>
              <a:t>• Proportion of males and females receiving bonus payment</a:t>
            </a:r>
          </a:p>
          <a:p>
            <a:pPr marL="457200" lvl="1" indent="0" algn="just">
              <a:spcBef>
                <a:spcPts val="600"/>
              </a:spcBef>
              <a:buNone/>
            </a:pPr>
            <a:r>
              <a:rPr lang="en-GB" sz="2000" dirty="0">
                <a:solidFill>
                  <a:prstClr val="white"/>
                </a:solidFill>
              </a:rPr>
              <a:t>• Proportion of males and females in each pay quartile</a:t>
            </a:r>
          </a:p>
          <a:p>
            <a:pPr marL="0" indent="0" algn="just">
              <a:spcBef>
                <a:spcPts val="600"/>
              </a:spcBef>
              <a:buNone/>
            </a:pPr>
            <a:r>
              <a:rPr lang="en-GB" sz="2000" dirty="0">
                <a:solidFill>
                  <a:schemeClr val="bg1"/>
                </a:solidFill>
              </a:rPr>
              <a:t>The data presented in this report is taken as of </a:t>
            </a:r>
            <a:r>
              <a:rPr lang="en-GB" sz="2000" b="1" dirty="0">
                <a:solidFill>
                  <a:schemeClr val="bg1"/>
                </a:solidFill>
              </a:rPr>
              <a:t>31</a:t>
            </a:r>
            <a:r>
              <a:rPr lang="en-GB" sz="2000" b="1" baseline="30000" dirty="0">
                <a:solidFill>
                  <a:schemeClr val="bg1"/>
                </a:solidFill>
              </a:rPr>
              <a:t>st</a:t>
            </a:r>
            <a:r>
              <a:rPr lang="en-GB" sz="2000" b="1" dirty="0">
                <a:solidFill>
                  <a:schemeClr val="bg1"/>
                </a:solidFill>
              </a:rPr>
              <a:t> March 2023, </a:t>
            </a:r>
            <a:r>
              <a:rPr lang="en-GB" sz="2000" dirty="0">
                <a:solidFill>
                  <a:schemeClr val="bg1"/>
                </a:solidFill>
              </a:rPr>
              <a:t>this report therefore reflects our pay profile for the preceding 12 months from this date</a:t>
            </a:r>
          </a:p>
        </p:txBody>
      </p:sp>
    </p:spTree>
    <p:extLst>
      <p:ext uri="{BB962C8B-B14F-4D97-AF65-F5344CB8AC3E}">
        <p14:creationId xmlns:p14="http://schemas.microsoft.com/office/powerpoint/2010/main" val="175726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54ED5-BB25-A45E-7F57-02C4F4BCA0BB}"/>
              </a:ext>
            </a:extLst>
          </p:cNvPr>
          <p:cNvSpPr>
            <a:spLocks noGrp="1"/>
          </p:cNvSpPr>
          <p:nvPr>
            <p:ph type="title"/>
          </p:nvPr>
        </p:nvSpPr>
        <p:spPr>
          <a:xfrm>
            <a:off x="455316" y="546742"/>
            <a:ext cx="8229600" cy="1143000"/>
          </a:xfrm>
        </p:spPr>
        <p:txBody>
          <a:bodyPr/>
          <a:lstStyle/>
          <a:p>
            <a:pPr algn="l"/>
            <a:r>
              <a:rPr lang="en-GB" sz="2800" b="1" dirty="0">
                <a:solidFill>
                  <a:schemeClr val="bg1"/>
                </a:solidFill>
              </a:rPr>
              <a:t>GENDER PROFILE OF OUR WORKFORCE</a:t>
            </a:r>
            <a:endParaRPr lang="en-GB" sz="2800" b="1" dirty="0"/>
          </a:p>
        </p:txBody>
      </p:sp>
      <p:pic>
        <p:nvPicPr>
          <p:cNvPr id="4" name="chart">
            <a:extLst>
              <a:ext uri="{FF2B5EF4-FFF2-40B4-BE49-F238E27FC236}">
                <a16:creationId xmlns:a16="http://schemas.microsoft.com/office/drawing/2014/main" id="{46E9C0EC-55AF-0CB2-0AEF-F54899F7FCCB}"/>
              </a:ext>
            </a:extLst>
          </p:cNvPr>
          <p:cNvPicPr>
            <a:picLocks noGrp="1" noChangeAspect="1"/>
          </p:cNvPicPr>
          <p:nvPr>
            <p:ph idx="1"/>
          </p:nvPr>
        </p:nvPicPr>
        <p:blipFill>
          <a:blip r:embed="rId2">
            <a:lum bright="70000" contrast="-70000"/>
            <a:extLst>
              <a:ext uri="{BEBA8EAE-BF5A-486C-A8C5-ECC9F3942E4B}">
                <a14:imgProps xmlns:a14="http://schemas.microsoft.com/office/drawing/2010/main">
                  <a14:imgLayer r:embed="rId3">
                    <a14:imgEffect>
                      <a14:backgroundRemoval t="3390" b="97458" l="3774" r="94340">
                        <a14:foregroundMark x1="50943" y1="12712" x2="50943" y2="12712"/>
                      </a14:backgroundRemoval>
                    </a14:imgEffect>
                  </a14:imgLayer>
                </a14:imgProps>
              </a:ext>
            </a:extLst>
          </a:blip>
          <a:stretch>
            <a:fillRect/>
          </a:stretch>
        </p:blipFill>
        <p:spPr>
          <a:xfrm>
            <a:off x="770940" y="1481771"/>
            <a:ext cx="610005" cy="1376422"/>
          </a:xfrm>
          <a:prstGeom prst="rect">
            <a:avLst/>
          </a:prstGeom>
          <a:noFill/>
        </p:spPr>
      </p:pic>
      <p:pic>
        <p:nvPicPr>
          <p:cNvPr id="5" name="chart">
            <a:extLst>
              <a:ext uri="{FF2B5EF4-FFF2-40B4-BE49-F238E27FC236}">
                <a16:creationId xmlns:a16="http://schemas.microsoft.com/office/drawing/2014/main" id="{D10409A8-B3FD-BE5E-3287-2BAF3B46EEF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475" b="97458" l="8197" r="93443">
                        <a14:foregroundMark x1="49180" y1="19492" x2="49180" y2="19492"/>
                        <a14:foregroundMark x1="13115" y1="57627" x2="13115" y2="57627"/>
                      </a14:backgroundRemoval>
                    </a14:imgEffect>
                  </a14:imgLayer>
                </a14:imgProps>
              </a:ext>
            </a:extLst>
          </a:blip>
          <a:stretch>
            <a:fillRect/>
          </a:stretch>
        </p:blipFill>
        <p:spPr>
          <a:xfrm>
            <a:off x="679410" y="3143922"/>
            <a:ext cx="742432" cy="1420829"/>
          </a:xfrm>
          <a:prstGeom prst="rect">
            <a:avLst/>
          </a:prstGeom>
        </p:spPr>
      </p:pic>
      <p:sp>
        <p:nvSpPr>
          <p:cNvPr id="9" name="TextBox 8">
            <a:extLst>
              <a:ext uri="{FF2B5EF4-FFF2-40B4-BE49-F238E27FC236}">
                <a16:creationId xmlns:a16="http://schemas.microsoft.com/office/drawing/2014/main" id="{87E7C38C-9BF3-7C89-6BAD-F0538FAFA02D}"/>
              </a:ext>
            </a:extLst>
          </p:cNvPr>
          <p:cNvSpPr txBox="1"/>
          <p:nvPr/>
        </p:nvSpPr>
        <p:spPr>
          <a:xfrm>
            <a:off x="1658007" y="1969662"/>
            <a:ext cx="1308538" cy="523220"/>
          </a:xfrm>
          <a:prstGeom prst="rect">
            <a:avLst/>
          </a:prstGeom>
          <a:noFill/>
        </p:spPr>
        <p:txBody>
          <a:bodyPr wrap="square">
            <a:spAutoFit/>
          </a:bodyPr>
          <a:lstStyle/>
          <a:p>
            <a:pPr algn="just"/>
            <a:r>
              <a:rPr lang="en-GB" sz="2800" b="1" dirty="0">
                <a:solidFill>
                  <a:schemeClr val="bg1"/>
                </a:solidFill>
              </a:rPr>
              <a:t>16.71%</a:t>
            </a:r>
          </a:p>
        </p:txBody>
      </p:sp>
      <p:sp>
        <p:nvSpPr>
          <p:cNvPr id="11" name="TextBox 10">
            <a:extLst>
              <a:ext uri="{FF2B5EF4-FFF2-40B4-BE49-F238E27FC236}">
                <a16:creationId xmlns:a16="http://schemas.microsoft.com/office/drawing/2014/main" id="{3D12FCE6-E954-9707-DBC2-6A5A61A262F1}"/>
              </a:ext>
            </a:extLst>
          </p:cNvPr>
          <p:cNvSpPr txBox="1"/>
          <p:nvPr/>
        </p:nvSpPr>
        <p:spPr>
          <a:xfrm>
            <a:off x="1554949" y="3552790"/>
            <a:ext cx="1424152" cy="523220"/>
          </a:xfrm>
          <a:prstGeom prst="rect">
            <a:avLst/>
          </a:prstGeom>
          <a:noFill/>
        </p:spPr>
        <p:txBody>
          <a:bodyPr wrap="square">
            <a:spAutoFit/>
          </a:bodyPr>
          <a:lstStyle/>
          <a:p>
            <a:pPr algn="just"/>
            <a:r>
              <a:rPr lang="en-GB" sz="2800" b="1" dirty="0">
                <a:solidFill>
                  <a:schemeClr val="bg1"/>
                </a:solidFill>
              </a:rPr>
              <a:t>83.29%</a:t>
            </a:r>
          </a:p>
        </p:txBody>
      </p:sp>
      <p:sp>
        <p:nvSpPr>
          <p:cNvPr id="13" name="TextBox 12">
            <a:extLst>
              <a:ext uri="{FF2B5EF4-FFF2-40B4-BE49-F238E27FC236}">
                <a16:creationId xmlns:a16="http://schemas.microsoft.com/office/drawing/2014/main" id="{9CD7003E-F25E-FC6B-3862-CF4E2091C157}"/>
              </a:ext>
            </a:extLst>
          </p:cNvPr>
          <p:cNvSpPr txBox="1"/>
          <p:nvPr/>
        </p:nvSpPr>
        <p:spPr>
          <a:xfrm>
            <a:off x="3170779" y="1273143"/>
            <a:ext cx="5791199" cy="3170099"/>
          </a:xfrm>
          <a:prstGeom prst="rect">
            <a:avLst/>
          </a:prstGeom>
          <a:noFill/>
        </p:spPr>
        <p:txBody>
          <a:bodyPr wrap="square">
            <a:spAutoFit/>
          </a:bodyPr>
          <a:lstStyle/>
          <a:p>
            <a:pPr marL="0" indent="0" algn="just">
              <a:buNone/>
            </a:pPr>
            <a:r>
              <a:rPr lang="en-GB" sz="2000" dirty="0">
                <a:solidFill>
                  <a:schemeClr val="bg1"/>
                </a:solidFill>
              </a:rPr>
              <a:t>As of 31</a:t>
            </a:r>
            <a:r>
              <a:rPr lang="en-GB" sz="2000" baseline="30000" dirty="0">
                <a:solidFill>
                  <a:schemeClr val="bg1"/>
                </a:solidFill>
              </a:rPr>
              <a:t>st</a:t>
            </a:r>
            <a:r>
              <a:rPr lang="en-GB" sz="2000" dirty="0">
                <a:solidFill>
                  <a:schemeClr val="bg1"/>
                </a:solidFill>
              </a:rPr>
              <a:t>  March 2023 the total number of trust employees was </a:t>
            </a:r>
            <a:r>
              <a:rPr lang="en-GB" sz="2000" b="1" dirty="0">
                <a:solidFill>
                  <a:schemeClr val="bg1"/>
                </a:solidFill>
              </a:rPr>
              <a:t>4302 </a:t>
            </a:r>
            <a:r>
              <a:rPr lang="en-GB" sz="2000" dirty="0">
                <a:solidFill>
                  <a:schemeClr val="bg1"/>
                </a:solidFill>
              </a:rPr>
              <a:t>and the gender split of our workforce was </a:t>
            </a:r>
            <a:r>
              <a:rPr lang="en-GB" sz="2000" b="1" dirty="0">
                <a:solidFill>
                  <a:schemeClr val="bg1"/>
                </a:solidFill>
              </a:rPr>
              <a:t>83.29% </a:t>
            </a:r>
            <a:r>
              <a:rPr lang="en-GB" sz="2000" dirty="0">
                <a:solidFill>
                  <a:schemeClr val="bg1"/>
                </a:solidFill>
              </a:rPr>
              <a:t>females and </a:t>
            </a:r>
            <a:r>
              <a:rPr lang="en-GB" sz="2000" b="1" dirty="0">
                <a:solidFill>
                  <a:schemeClr val="bg1"/>
                </a:solidFill>
              </a:rPr>
              <a:t>16.71% </a:t>
            </a:r>
            <a:r>
              <a:rPr lang="en-GB" sz="2000" dirty="0">
                <a:solidFill>
                  <a:schemeClr val="bg1"/>
                </a:solidFill>
              </a:rPr>
              <a:t>males. This data shows that in the last 12 months we have employed 170 more females at Alder Hey and 21 less males. This breakdown is broadly consistent with previous years and the figures are reflective of the position across NHS Trusts nationally in regard to the higher number of females compared to males working in the NHS.</a:t>
            </a:r>
          </a:p>
        </p:txBody>
      </p:sp>
      <p:sp>
        <p:nvSpPr>
          <p:cNvPr id="14" name="Block Arc 13">
            <a:extLst>
              <a:ext uri="{FF2B5EF4-FFF2-40B4-BE49-F238E27FC236}">
                <a16:creationId xmlns:a16="http://schemas.microsoft.com/office/drawing/2014/main" id="{6F7BB7F8-5C89-5EBB-082F-C3563DFDE6E5}"/>
              </a:ext>
            </a:extLst>
          </p:cNvPr>
          <p:cNvSpPr/>
          <p:nvPr/>
        </p:nvSpPr>
        <p:spPr>
          <a:xfrm>
            <a:off x="2167099" y="4564751"/>
            <a:ext cx="1624003" cy="1623065"/>
          </a:xfrm>
          <a:prstGeom prst="blockArc">
            <a:avLst>
              <a:gd name="adj1" fmla="val 8351737"/>
              <a:gd name="adj2" fmla="val 2441368"/>
              <a:gd name="adj3" fmla="val 2533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600" b="1" dirty="0">
                <a:solidFill>
                  <a:schemeClr val="bg1"/>
                </a:solidFill>
              </a:rPr>
              <a:t>719</a:t>
            </a:r>
          </a:p>
        </p:txBody>
      </p:sp>
      <p:pic>
        <p:nvPicPr>
          <p:cNvPr id="15" name="chart">
            <a:extLst>
              <a:ext uri="{FF2B5EF4-FFF2-40B4-BE49-F238E27FC236}">
                <a16:creationId xmlns:a16="http://schemas.microsoft.com/office/drawing/2014/main" id="{A8B7A93F-F10C-C8A5-C5DA-D2D12A74839A}"/>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3390" b="97458" l="3774" r="94340">
                        <a14:foregroundMark x1="50943" y1="12712" x2="50943" y2="12712"/>
                      </a14:backgroundRemoval>
                    </a14:imgEffect>
                  </a14:imgLayer>
                </a14:imgProps>
              </a:ext>
            </a:extLst>
          </a:blip>
          <a:stretch>
            <a:fillRect/>
          </a:stretch>
        </p:blipFill>
        <p:spPr>
          <a:xfrm>
            <a:off x="2766441" y="5057585"/>
            <a:ext cx="400205" cy="881473"/>
          </a:xfrm>
          <a:prstGeom prst="rect">
            <a:avLst/>
          </a:prstGeom>
        </p:spPr>
      </p:pic>
      <p:sp>
        <p:nvSpPr>
          <p:cNvPr id="17" name="Block Arc 16">
            <a:extLst>
              <a:ext uri="{FF2B5EF4-FFF2-40B4-BE49-F238E27FC236}">
                <a16:creationId xmlns:a16="http://schemas.microsoft.com/office/drawing/2014/main" id="{F705B759-DC84-20A1-8FC5-454231DE9EF5}"/>
              </a:ext>
            </a:extLst>
          </p:cNvPr>
          <p:cNvSpPr/>
          <p:nvPr/>
        </p:nvSpPr>
        <p:spPr>
          <a:xfrm>
            <a:off x="5517791" y="4586118"/>
            <a:ext cx="1624003" cy="1623065"/>
          </a:xfrm>
          <a:prstGeom prst="blockArc">
            <a:avLst>
              <a:gd name="adj1" fmla="val 8351737"/>
              <a:gd name="adj2" fmla="val 2441368"/>
              <a:gd name="adj3" fmla="val 25330"/>
            </a:avLst>
          </a:prstGeom>
          <a:solidFill>
            <a:srgbClr val="FF99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600" b="1" dirty="0">
                <a:solidFill>
                  <a:schemeClr val="bg1"/>
                </a:solidFill>
              </a:rPr>
              <a:t>3583</a:t>
            </a:r>
          </a:p>
          <a:p>
            <a:pPr algn="ctr"/>
            <a:endParaRPr lang="en-GB" sz="1600" b="1" dirty="0">
              <a:solidFill>
                <a:schemeClr val="bg1"/>
              </a:solidFill>
            </a:endParaRPr>
          </a:p>
        </p:txBody>
      </p:sp>
      <p:pic>
        <p:nvPicPr>
          <p:cNvPr id="18" name="chart">
            <a:extLst>
              <a:ext uri="{FF2B5EF4-FFF2-40B4-BE49-F238E27FC236}">
                <a16:creationId xmlns:a16="http://schemas.microsoft.com/office/drawing/2014/main" id="{31D78E45-A632-C1A2-9394-D407634D658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475" b="97458" l="8197" r="93443">
                        <a14:foregroundMark x1="49180" y1="19492" x2="49180" y2="19492"/>
                        <a14:foregroundMark x1="13115" y1="57627" x2="13115" y2="57627"/>
                      </a14:backgroundRemoval>
                    </a14:imgEffect>
                  </a14:imgLayer>
                </a14:imgProps>
              </a:ext>
            </a:extLst>
          </a:blip>
          <a:stretch>
            <a:fillRect/>
          </a:stretch>
        </p:blipFill>
        <p:spPr>
          <a:xfrm>
            <a:off x="6098609" y="5057585"/>
            <a:ext cx="462368" cy="884858"/>
          </a:xfrm>
          <a:prstGeom prst="rect">
            <a:avLst/>
          </a:prstGeom>
        </p:spPr>
      </p:pic>
    </p:spTree>
    <p:extLst>
      <p:ext uri="{BB962C8B-B14F-4D97-AF65-F5344CB8AC3E}">
        <p14:creationId xmlns:p14="http://schemas.microsoft.com/office/powerpoint/2010/main" val="80847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182" y="190834"/>
            <a:ext cx="5667153"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bg1"/>
                </a:solidFill>
              </a:rPr>
              <a:t>GENDER PAY GAP SUMMARY</a:t>
            </a:r>
          </a:p>
        </p:txBody>
      </p:sp>
      <p:sp>
        <p:nvSpPr>
          <p:cNvPr id="12" name="Content Placeholder 2"/>
          <p:cNvSpPr txBox="1">
            <a:spLocks/>
          </p:cNvSpPr>
          <p:nvPr/>
        </p:nvSpPr>
        <p:spPr>
          <a:xfrm>
            <a:off x="482992" y="1259788"/>
            <a:ext cx="8149745" cy="283496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GB" sz="2000" b="1" dirty="0">
                <a:solidFill>
                  <a:schemeClr val="bg1"/>
                </a:solidFill>
              </a:rPr>
              <a:t>Mean pay gap</a:t>
            </a:r>
          </a:p>
          <a:p>
            <a:pPr marL="0" indent="0">
              <a:spcBef>
                <a:spcPts val="600"/>
              </a:spcBef>
              <a:buNone/>
            </a:pPr>
            <a:endParaRPr lang="en-GB" sz="2000" b="1" dirty="0">
              <a:solidFill>
                <a:schemeClr val="bg1"/>
              </a:solidFill>
            </a:endParaRPr>
          </a:p>
          <a:p>
            <a:pPr marL="0" indent="0" algn="just">
              <a:spcBef>
                <a:spcPts val="600"/>
              </a:spcBef>
              <a:buNone/>
            </a:pPr>
            <a:r>
              <a:rPr lang="en-GB" sz="2000" dirty="0">
                <a:solidFill>
                  <a:schemeClr val="bg1"/>
                </a:solidFill>
              </a:rPr>
              <a:t>This is the difference between the average hourly earnings of men and women.  The data tells us that, on average, female employees earn </a:t>
            </a:r>
            <a:r>
              <a:rPr lang="en-GB" sz="2000" b="1" dirty="0">
                <a:solidFill>
                  <a:schemeClr val="bg1"/>
                </a:solidFill>
              </a:rPr>
              <a:t>27% </a:t>
            </a:r>
            <a:r>
              <a:rPr lang="en-GB" sz="2000" dirty="0">
                <a:solidFill>
                  <a:schemeClr val="bg1"/>
                </a:solidFill>
              </a:rPr>
              <a:t>less than male employees. This has remained relatively static since last year. This is reflective of the NHS which has a higher proportion of females in lower banded roles and a predominantly male workforce in the higher banded Medical &amp; Dental professions. </a:t>
            </a:r>
            <a:endParaRPr lang="en-GB" sz="2000" dirty="0">
              <a:solidFill>
                <a:schemeClr val="bg1">
                  <a:lumMod val="95000"/>
                </a:schemeClr>
              </a:solidFill>
            </a:endParaRPr>
          </a:p>
        </p:txBody>
      </p:sp>
      <p:pic>
        <p:nvPicPr>
          <p:cNvPr id="27" name="chart"/>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3390" b="97458" l="3774" r="94340">
                        <a14:foregroundMark x1="50943" y1="12712" x2="50943" y2="12712"/>
                      </a14:backgroundRemoval>
                    </a14:imgEffect>
                  </a14:imgLayer>
                </a14:imgProps>
              </a:ext>
            </a:extLst>
          </a:blip>
          <a:stretch>
            <a:fillRect/>
          </a:stretch>
        </p:blipFill>
        <p:spPr>
          <a:xfrm>
            <a:off x="2333504" y="4312015"/>
            <a:ext cx="606677" cy="1336239"/>
          </a:xfrm>
          <a:prstGeom prst="rect">
            <a:avLst/>
          </a:prstGeom>
        </p:spPr>
      </p:pic>
      <p:pic>
        <p:nvPicPr>
          <p:cNvPr id="28" name="chart"/>
          <p:cNvPicPr>
            <a:picLocks noChangeAspect="1"/>
          </p:cNvPicPr>
          <p:nvPr/>
        </p:nvPicPr>
        <p:blipFill>
          <a:blip r:embed="rId4">
            <a:extLst>
              <a:ext uri="{BEBA8EAE-BF5A-486C-A8C5-ECC9F3942E4B}">
                <a14:imgProps xmlns:a14="http://schemas.microsoft.com/office/drawing/2010/main">
                  <a14:imgLayer r:embed="rId5">
                    <a14:imgEffect>
                      <a14:backgroundRemoval t="8475" b="97458" l="8197" r="93443">
                        <a14:foregroundMark x1="49180" y1="19492" x2="49180" y2="19492"/>
                        <a14:foregroundMark x1="13115" y1="57627" x2="13115" y2="57627"/>
                      </a14:backgroundRemoval>
                    </a14:imgEffect>
                  </a14:imgLayer>
                </a14:imgProps>
              </a:ext>
            </a:extLst>
          </a:blip>
          <a:stretch>
            <a:fillRect/>
          </a:stretch>
        </p:blipFill>
        <p:spPr>
          <a:xfrm>
            <a:off x="5851735" y="4353223"/>
            <a:ext cx="647629" cy="1239403"/>
          </a:xfrm>
          <a:prstGeom prst="rect">
            <a:avLst/>
          </a:prstGeom>
        </p:spPr>
      </p:pic>
      <p:sp>
        <p:nvSpPr>
          <p:cNvPr id="30" name="Rounded Rectangle 29"/>
          <p:cNvSpPr/>
          <p:nvPr/>
        </p:nvSpPr>
        <p:spPr>
          <a:xfrm>
            <a:off x="3681566" y="5235994"/>
            <a:ext cx="438150" cy="13335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sp>
        <p:nvSpPr>
          <p:cNvPr id="31" name="Rounded Rectangle 30"/>
          <p:cNvSpPr/>
          <p:nvPr/>
        </p:nvSpPr>
        <p:spPr>
          <a:xfrm>
            <a:off x="3650727" y="4839575"/>
            <a:ext cx="1238250" cy="13335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sp>
        <p:nvSpPr>
          <p:cNvPr id="13" name="TextBox 12">
            <a:extLst>
              <a:ext uri="{FF2B5EF4-FFF2-40B4-BE49-F238E27FC236}">
                <a16:creationId xmlns:a16="http://schemas.microsoft.com/office/drawing/2014/main" id="{845EF197-501D-4181-B898-863F476CDC08}"/>
              </a:ext>
            </a:extLst>
          </p:cNvPr>
          <p:cNvSpPr txBox="1"/>
          <p:nvPr/>
        </p:nvSpPr>
        <p:spPr>
          <a:xfrm>
            <a:off x="3542232" y="4586198"/>
            <a:ext cx="2031267" cy="830997"/>
          </a:xfrm>
          <a:prstGeom prst="rect">
            <a:avLst/>
          </a:prstGeom>
          <a:noFill/>
        </p:spPr>
        <p:txBody>
          <a:bodyPr wrap="square" rtlCol="0">
            <a:spAutoFit/>
          </a:bodyPr>
          <a:lstStyle/>
          <a:p>
            <a:r>
              <a:rPr lang="en-GB" sz="1200" b="1" dirty="0">
                <a:solidFill>
                  <a:schemeClr val="bg1"/>
                </a:solidFill>
              </a:rPr>
              <a:t>Average</a:t>
            </a:r>
            <a:r>
              <a:rPr lang="en-GB" sz="1200" b="1" dirty="0"/>
              <a:t> </a:t>
            </a:r>
          </a:p>
          <a:p>
            <a:r>
              <a:rPr lang="en-GB" sz="1200" b="1" dirty="0"/>
              <a:t>		          </a:t>
            </a:r>
            <a:r>
              <a:rPr lang="en-GB" sz="1200" b="1" dirty="0">
                <a:solidFill>
                  <a:schemeClr val="bg1"/>
                </a:solidFill>
              </a:rPr>
              <a:t>+£7.27</a:t>
            </a:r>
          </a:p>
          <a:p>
            <a:r>
              <a:rPr lang="en-GB" sz="1200" b="1" dirty="0">
                <a:solidFill>
                  <a:schemeClr val="bg1"/>
                </a:solidFill>
              </a:rPr>
              <a:t>Median</a:t>
            </a:r>
          </a:p>
          <a:p>
            <a:r>
              <a:rPr lang="en-GB" sz="1200" b="1" dirty="0"/>
              <a:t>	 </a:t>
            </a:r>
            <a:r>
              <a:rPr lang="en-GB" sz="1200" b="1" dirty="0">
                <a:solidFill>
                  <a:schemeClr val="bg1"/>
                </a:solidFill>
              </a:rPr>
              <a:t>+£4.07</a:t>
            </a:r>
          </a:p>
        </p:txBody>
      </p:sp>
    </p:spTree>
    <p:extLst>
      <p:ext uri="{BB962C8B-B14F-4D97-AF65-F5344CB8AC3E}">
        <p14:creationId xmlns:p14="http://schemas.microsoft.com/office/powerpoint/2010/main" val="2408984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44D3-7CD6-4A2B-98EC-5FB4F5C87E99}"/>
              </a:ext>
            </a:extLst>
          </p:cNvPr>
          <p:cNvSpPr>
            <a:spLocks noGrp="1"/>
          </p:cNvSpPr>
          <p:nvPr>
            <p:ph type="title"/>
          </p:nvPr>
        </p:nvSpPr>
        <p:spPr>
          <a:xfrm>
            <a:off x="457200" y="588536"/>
            <a:ext cx="8229600" cy="1143000"/>
          </a:xfrm>
        </p:spPr>
        <p:txBody>
          <a:bodyPr/>
          <a:lstStyle/>
          <a:p>
            <a:pPr algn="l"/>
            <a:r>
              <a:rPr lang="en-GB" sz="2000" b="1" dirty="0">
                <a:solidFill>
                  <a:schemeClr val="bg1"/>
                </a:solidFill>
              </a:rPr>
              <a:t>Median Gender Pay Gap</a:t>
            </a:r>
            <a:br>
              <a:rPr lang="en-GB" sz="4400" b="1" dirty="0">
                <a:solidFill>
                  <a:schemeClr val="bg1"/>
                </a:solidFill>
              </a:rPr>
            </a:br>
            <a:endParaRPr lang="en-GB" dirty="0"/>
          </a:p>
        </p:txBody>
      </p:sp>
      <p:graphicFrame>
        <p:nvGraphicFramePr>
          <p:cNvPr id="5" name="Content Placeholder 4">
            <a:extLst>
              <a:ext uri="{FF2B5EF4-FFF2-40B4-BE49-F238E27FC236}">
                <a16:creationId xmlns:a16="http://schemas.microsoft.com/office/drawing/2014/main" id="{109A119F-4FA0-4F62-8714-BDF89C0FB2AB}"/>
              </a:ext>
            </a:extLst>
          </p:cNvPr>
          <p:cNvGraphicFramePr>
            <a:graphicFrameLocks noGrp="1"/>
          </p:cNvGraphicFramePr>
          <p:nvPr>
            <p:ph idx="1"/>
            <p:extLst>
              <p:ext uri="{D42A27DB-BD31-4B8C-83A1-F6EECF244321}">
                <p14:modId xmlns:p14="http://schemas.microsoft.com/office/powerpoint/2010/main" val="1335344823"/>
              </p:ext>
            </p:extLst>
          </p:nvPr>
        </p:nvGraphicFramePr>
        <p:xfrm>
          <a:off x="218364" y="1604088"/>
          <a:ext cx="4524233" cy="319016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8AD98C4-FA7B-4261-A469-F1E8439C0BA2}"/>
              </a:ext>
            </a:extLst>
          </p:cNvPr>
          <p:cNvSpPr txBox="1"/>
          <p:nvPr/>
        </p:nvSpPr>
        <p:spPr>
          <a:xfrm>
            <a:off x="4974609" y="1868036"/>
            <a:ext cx="3951027" cy="2939266"/>
          </a:xfrm>
          <a:prstGeom prst="rect">
            <a:avLst/>
          </a:prstGeom>
          <a:noFill/>
        </p:spPr>
        <p:txBody>
          <a:bodyPr wrap="square">
            <a:spAutoFit/>
          </a:bodyPr>
          <a:lstStyle/>
          <a:p>
            <a:pPr algn="just">
              <a:spcBef>
                <a:spcPts val="600"/>
              </a:spcBef>
            </a:pPr>
            <a:r>
              <a:rPr lang="en-GB" sz="2000" dirty="0">
                <a:solidFill>
                  <a:schemeClr val="bg1"/>
                </a:solidFill>
              </a:rPr>
              <a:t>This is the difference between the midpoints in the ranges of hourly earnings of men and women. </a:t>
            </a:r>
          </a:p>
          <a:p>
            <a:pPr algn="just">
              <a:spcBef>
                <a:spcPts val="600"/>
              </a:spcBef>
            </a:pPr>
            <a:r>
              <a:rPr lang="en-GB" sz="2000" dirty="0">
                <a:solidFill>
                  <a:schemeClr val="bg1"/>
                </a:solidFill>
              </a:rPr>
              <a:t>The median data tells us that female employees earn </a:t>
            </a:r>
            <a:r>
              <a:rPr lang="en-GB" sz="2000" b="1" dirty="0">
                <a:solidFill>
                  <a:schemeClr val="bg1"/>
                </a:solidFill>
              </a:rPr>
              <a:t>19% </a:t>
            </a:r>
            <a:r>
              <a:rPr lang="en-GB" sz="2000" dirty="0">
                <a:solidFill>
                  <a:schemeClr val="bg1"/>
                </a:solidFill>
              </a:rPr>
              <a:t>less than male staff, a 0% increase from 2021/2022. (Inclusive of Clinical Excellence Awards payments that are paid to eligible medical staff)</a:t>
            </a:r>
          </a:p>
        </p:txBody>
      </p:sp>
    </p:spTree>
    <p:extLst>
      <p:ext uri="{BB962C8B-B14F-4D97-AF65-F5344CB8AC3E}">
        <p14:creationId xmlns:p14="http://schemas.microsoft.com/office/powerpoint/2010/main" val="69591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46728" y="457389"/>
            <a:ext cx="8340834" cy="3293209"/>
          </a:xfrm>
          <a:prstGeom prst="rect">
            <a:avLst/>
          </a:prstGeom>
          <a:noFill/>
        </p:spPr>
        <p:txBody>
          <a:bodyPr wrap="square" rtlCol="0">
            <a:spAutoFit/>
          </a:bodyPr>
          <a:lstStyle/>
          <a:p>
            <a:pPr lvl="0" algn="just">
              <a:spcBef>
                <a:spcPts val="600"/>
              </a:spcBef>
            </a:pPr>
            <a:r>
              <a:rPr lang="en-GB" sz="2800" b="1" dirty="0">
                <a:solidFill>
                  <a:schemeClr val="bg1"/>
                </a:solidFill>
                <a:latin typeface="+mj-lt"/>
                <a:cs typeface="Arial" panose="020B0604020202020204" pitchFamily="34" charset="0"/>
              </a:rPr>
              <a:t>Proportion of Men and Women in each Salary Quartile Band</a:t>
            </a:r>
          </a:p>
          <a:p>
            <a:pPr algn="just">
              <a:spcBef>
                <a:spcPts val="600"/>
              </a:spcBef>
            </a:pPr>
            <a:r>
              <a:rPr lang="en-GB" sz="2000" dirty="0">
                <a:solidFill>
                  <a:schemeClr val="bg1"/>
                </a:solidFill>
                <a:latin typeface="+mj-lt"/>
                <a:cs typeface="Arial" panose="020B0604020202020204" pitchFamily="34" charset="0"/>
              </a:rPr>
              <a:t>The chart below shows the proportion of males and females in each pay quartile; the lower quartile includes the lowest paid staff per hour and the upper quartile includes the highest paid staff per hour.</a:t>
            </a:r>
          </a:p>
          <a:p>
            <a:pPr algn="just">
              <a:spcBef>
                <a:spcPts val="600"/>
              </a:spcBef>
            </a:pPr>
            <a:r>
              <a:rPr lang="en-GB" sz="2000" dirty="0">
                <a:solidFill>
                  <a:schemeClr val="bg1"/>
                </a:solidFill>
                <a:latin typeface="+mj-lt"/>
                <a:cs typeface="Arial" panose="020B0604020202020204" pitchFamily="34" charset="0"/>
              </a:rPr>
              <a:t>There are a higher percentage of males in the upper pay quartile compared to the percentage in each of the lower pay quartiles.</a:t>
            </a:r>
          </a:p>
          <a:p>
            <a:pPr algn="just">
              <a:spcBef>
                <a:spcPts val="600"/>
              </a:spcBef>
            </a:pPr>
            <a:endParaRPr lang="en-GB" sz="1600" dirty="0">
              <a:solidFill>
                <a:schemeClr val="bg1"/>
              </a:solidFill>
              <a:latin typeface="+mj-lt"/>
              <a:cs typeface="Arial" panose="020B0604020202020204" pitchFamily="34" charset="0"/>
            </a:endParaRPr>
          </a:p>
          <a:p>
            <a:pPr algn="just">
              <a:spcBef>
                <a:spcPts val="600"/>
              </a:spcBef>
            </a:pPr>
            <a:endParaRPr lang="en-GB" sz="1600" dirty="0">
              <a:solidFill>
                <a:schemeClr val="bg1"/>
              </a:solidFill>
              <a:latin typeface="+mj-lt"/>
              <a:cs typeface="Arial" panose="020B0604020202020204" pitchFamily="34" charset="0"/>
            </a:endParaRPr>
          </a:p>
        </p:txBody>
      </p:sp>
      <p:graphicFrame>
        <p:nvGraphicFramePr>
          <p:cNvPr id="2" name="Chart 1">
            <a:extLst>
              <a:ext uri="{FF2B5EF4-FFF2-40B4-BE49-F238E27FC236}">
                <a16:creationId xmlns:a16="http://schemas.microsoft.com/office/drawing/2014/main" id="{AAFE6500-B9A2-4251-9457-69817CAA8833}"/>
              </a:ext>
            </a:extLst>
          </p:cNvPr>
          <p:cNvGraphicFramePr>
            <a:graphicFrameLocks/>
          </p:cNvGraphicFramePr>
          <p:nvPr>
            <p:extLst>
              <p:ext uri="{D42A27DB-BD31-4B8C-83A1-F6EECF244321}">
                <p14:modId xmlns:p14="http://schemas.microsoft.com/office/powerpoint/2010/main" val="496579686"/>
              </p:ext>
            </p:extLst>
          </p:nvPr>
        </p:nvGraphicFramePr>
        <p:xfrm>
          <a:off x="1022888" y="3093773"/>
          <a:ext cx="6338807" cy="2795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250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1478" y="1028343"/>
            <a:ext cx="8621957" cy="4801314"/>
          </a:xfrm>
          <a:prstGeom prst="rect">
            <a:avLst/>
          </a:prstGeom>
          <a:noFill/>
        </p:spPr>
        <p:txBody>
          <a:bodyPr wrap="square" rtlCol="0">
            <a:spAutoFit/>
          </a:bodyPr>
          <a:lstStyle/>
          <a:p>
            <a:pPr algn="just"/>
            <a:r>
              <a:rPr lang="en-GB" dirty="0">
                <a:solidFill>
                  <a:schemeClr val="bg1"/>
                </a:solidFill>
              </a:rPr>
              <a:t>The only bonuses paid in the timeframe by the trust were the Clinical Excellence Awards. These are locally awarded payments made to eligible medical and dental consultants in accordance with national guidance. These awards recognise and reward individuals who demonstrate achievements in developing and delivering high quality patient care over and above the standard expected of their role, with a commitment to the continuous improvement of the NHS. The CEA’s are administered within the Trust on an annual basis. The Government is working to reform the awards, making them more inclusive  and accessible to all. The Department of Health and Social Care (DHSC) commissioned an independent review of the gap between men’s and women’s earning in medicine and have released </a:t>
            </a:r>
            <a:r>
              <a:rPr lang="en-GB" b="1" dirty="0">
                <a:solidFill>
                  <a:schemeClr val="bg1"/>
                </a:solidFill>
              </a:rPr>
              <a:t>‘Mend the Gap’ </a:t>
            </a:r>
            <a:r>
              <a:rPr lang="en-GB" dirty="0">
                <a:solidFill>
                  <a:schemeClr val="bg1"/>
                </a:solidFill>
              </a:rPr>
              <a:t>report. This independent review into the Gender Pay Gap  uses analysis to identify the main contributing factors. The report highlights influencing factors that contribute to the pay gap. According to the review, the pay gap is mostly because of the under-representation of women in the highest paid positions, grades and specialities. In addition, the review identifies additional causes including:</a:t>
            </a:r>
          </a:p>
          <a:p>
            <a:pPr marL="285750" indent="-285750" algn="just">
              <a:buFont typeface="Arial" panose="020B0604020202020204" pitchFamily="34" charset="0"/>
              <a:buChar char="•"/>
            </a:pPr>
            <a:r>
              <a:rPr lang="en-GB" dirty="0">
                <a:solidFill>
                  <a:schemeClr val="bg1"/>
                </a:solidFill>
              </a:rPr>
              <a:t>Unequal impact of caring responsibilities on career</a:t>
            </a:r>
          </a:p>
          <a:p>
            <a:pPr marL="285750" indent="-285750" algn="just">
              <a:buFont typeface="Arial" panose="020B0604020202020204" pitchFamily="34" charset="0"/>
              <a:buChar char="•"/>
            </a:pPr>
            <a:r>
              <a:rPr lang="en-GB" dirty="0">
                <a:solidFill>
                  <a:schemeClr val="bg1"/>
                </a:solidFill>
              </a:rPr>
              <a:t>Medical careers not evolving with changing demographics and working patterns</a:t>
            </a:r>
          </a:p>
          <a:p>
            <a:pPr marL="285750" indent="-285750" algn="just">
              <a:buFont typeface="Arial" panose="020B0604020202020204" pitchFamily="34" charset="0"/>
              <a:buChar char="•"/>
            </a:pPr>
            <a:r>
              <a:rPr lang="en-GB" dirty="0">
                <a:solidFill>
                  <a:schemeClr val="bg1"/>
                </a:solidFill>
              </a:rPr>
              <a:t>Women segregated into lower paid career paths-particular roles and specialities </a:t>
            </a:r>
          </a:p>
        </p:txBody>
      </p:sp>
      <p:sp>
        <p:nvSpPr>
          <p:cNvPr id="18" name="Title 1"/>
          <p:cNvSpPr txBox="1">
            <a:spLocks/>
          </p:cNvSpPr>
          <p:nvPr/>
        </p:nvSpPr>
        <p:spPr>
          <a:xfrm>
            <a:off x="320565" y="476584"/>
            <a:ext cx="5667153"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bg1"/>
                </a:solidFill>
              </a:rPr>
              <a:t>GENDER PAY GAP BONUS PAY</a:t>
            </a:r>
          </a:p>
        </p:txBody>
      </p:sp>
    </p:spTree>
    <p:extLst>
      <p:ext uri="{BB962C8B-B14F-4D97-AF65-F5344CB8AC3E}">
        <p14:creationId xmlns:p14="http://schemas.microsoft.com/office/powerpoint/2010/main" val="1745601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4458A7C0712848A6CA925AE8B6D73F" ma:contentTypeVersion="7" ma:contentTypeDescription="Create a new document." ma:contentTypeScope="" ma:versionID="5915084f6894dc1b4d6cdac65e46e70d">
  <xsd:schema xmlns:xsd="http://www.w3.org/2001/XMLSchema" xmlns:xs="http://www.w3.org/2001/XMLSchema" xmlns:p="http://schemas.microsoft.com/office/2006/metadata/properties" xmlns:ns3="9e8ff080-4403-4f40-b884-2882215db980" xmlns:ns4="01f31dbc-1b71-4f1e-bbdc-a6f97f1517bb" targetNamespace="http://schemas.microsoft.com/office/2006/metadata/properties" ma:root="true" ma:fieldsID="7442c6c04b4d2d387e401ae5cf968a11" ns3:_="" ns4:_="">
    <xsd:import namespace="9e8ff080-4403-4f40-b884-2882215db980"/>
    <xsd:import namespace="01f31dbc-1b71-4f1e-bbdc-a6f97f1517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ff080-4403-4f40-b884-2882215db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f31dbc-1b71-4f1e-bbdc-a6f97f1517b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9E997B-4D59-4BD4-98AA-F087B176F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ff080-4403-4f40-b884-2882215db980"/>
    <ds:schemaRef ds:uri="01f31dbc-1b71-4f1e-bbdc-a6f97f151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ABAE9D-2A04-45FB-8F16-CF5C73AF63A1}">
  <ds:schemaRefs>
    <ds:schemaRef ds:uri="http://schemas.microsoft.com/office/2006/documentManagement/types"/>
    <ds:schemaRef ds:uri="http://schemas.microsoft.com/office/2006/metadata/properties"/>
    <ds:schemaRef ds:uri="http://purl.org/dc/terms/"/>
    <ds:schemaRef ds:uri="http://purl.org/dc/dcmitype/"/>
    <ds:schemaRef ds:uri="9e8ff080-4403-4f40-b884-2882215db980"/>
    <ds:schemaRef ds:uri="http://schemas.openxmlformats.org/package/2006/metadata/core-properties"/>
    <ds:schemaRef ds:uri="http://www.w3.org/XML/1998/namespace"/>
    <ds:schemaRef ds:uri="http://schemas.microsoft.com/office/infopath/2007/PartnerControls"/>
    <ds:schemaRef ds:uri="01f31dbc-1b71-4f1e-bbdc-a6f97f1517bb"/>
    <ds:schemaRef ds:uri="http://purl.org/dc/elements/1.1/"/>
  </ds:schemaRefs>
</ds:datastoreItem>
</file>

<file path=customXml/itemProps3.xml><?xml version="1.0" encoding="utf-8"?>
<ds:datastoreItem xmlns:ds="http://schemas.openxmlformats.org/officeDocument/2006/customXml" ds:itemID="{ADE61640-3B36-4991-A4C5-C31C6AA863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6359</TotalTime>
  <Words>2028</Words>
  <Application>Microsoft Office PowerPoint</Application>
  <PresentationFormat>On-screen Show (4:3)</PresentationFormat>
  <Paragraphs>95</Paragraphs>
  <Slides>20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Helvetica</vt:lpstr>
      <vt:lpstr>Office Theme</vt:lpstr>
      <vt:lpstr>Custom Design</vt:lpstr>
      <vt:lpstr>1_Custom Design</vt:lpstr>
      <vt:lpstr>Gender Pay  Gap Report 2023   </vt:lpstr>
      <vt:lpstr>Introduction</vt:lpstr>
      <vt:lpstr>PowerPoint Presentation</vt:lpstr>
      <vt:lpstr>PowerPoint Presentation</vt:lpstr>
      <vt:lpstr>GENDER PROFILE OF OUR WORKFORCE</vt:lpstr>
      <vt:lpstr>PowerPoint Presentation</vt:lpstr>
      <vt:lpstr>Median Gender Pay Gap </vt:lpstr>
      <vt:lpstr>PowerPoint Presentation</vt:lpstr>
      <vt:lpstr>PowerPoint Presentation</vt:lpstr>
      <vt:lpstr>PowerPoint Presentation</vt:lpstr>
      <vt:lpstr>PowerPoint Presentation</vt:lpstr>
      <vt:lpstr>UNDERSTANDING OUR RESULTS </vt:lpstr>
      <vt:lpstr>Agenda for Change (AfC)</vt:lpstr>
      <vt:lpstr>UNDERSTANDING OUR RESULTS</vt:lpstr>
      <vt:lpstr>AFC BREAKDOWN   </vt:lpstr>
      <vt:lpstr>UNDERSTANDING OUR RESULTS</vt:lpstr>
      <vt:lpstr>MEDICAL &amp; DENTAL BREAKDOWN </vt:lpstr>
      <vt:lpstr>CONCLUSION</vt:lpstr>
      <vt:lpstr>PowerPoint Presentation</vt:lpstr>
      <vt:lpstr>Next Steps</vt:lpstr>
    </vt:vector>
  </TitlesOfParts>
  <Company>Kaleidoscope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Milena Lampard</dc:creator>
  <cp:lastModifiedBy>Ditchfield Angela</cp:lastModifiedBy>
  <cp:revision>229</cp:revision>
  <cp:lastPrinted>2019-02-26T13:36:12Z</cp:lastPrinted>
  <dcterms:created xsi:type="dcterms:W3CDTF">2017-06-05T15:18:30Z</dcterms:created>
  <dcterms:modified xsi:type="dcterms:W3CDTF">2024-02-27T12:30:24Z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0x010100944458A7C0712848A6CA925AE8B6D73F</vt:lpwstr>
  </property>
</Properties>
</file>